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91" r:id="rId3"/>
    <p:sldId id="292" r:id="rId4"/>
    <p:sldId id="287" r:id="rId5"/>
    <p:sldId id="289" r:id="rId6"/>
    <p:sldId id="293" r:id="rId7"/>
    <p:sldId id="290" r:id="rId8"/>
    <p:sldId id="294" r:id="rId9"/>
    <p:sldId id="257" r:id="rId10"/>
    <p:sldId id="263" r:id="rId11"/>
    <p:sldId id="282" r:id="rId12"/>
    <p:sldId id="283" r:id="rId13"/>
    <p:sldId id="285" r:id="rId14"/>
    <p:sldId id="295" r:id="rId15"/>
    <p:sldId id="296" r:id="rId16"/>
    <p:sldId id="297" r:id="rId17"/>
    <p:sldId id="298" r:id="rId18"/>
    <p:sldId id="265" r:id="rId19"/>
    <p:sldId id="286" r:id="rId20"/>
  </p:sldIdLst>
  <p:sldSz cx="12192000" cy="6858000"/>
  <p:notesSz cx="6797675"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105" autoAdjust="0"/>
  </p:normalViewPr>
  <p:slideViewPr>
    <p:cSldViewPr snapToGrid="0">
      <p:cViewPr varScale="1">
        <p:scale>
          <a:sx n="94" d="100"/>
          <a:sy n="94" d="100"/>
        </p:scale>
        <p:origin x="11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D7EF99C6-6C91-48CB-A99F-136D83E3CC10}" type="datetimeFigureOut">
              <a:rPr lang="en-AU" smtClean="0"/>
              <a:t>14/08/2018</a:t>
            </a:fld>
            <a:endParaRPr lang="en-AU"/>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377317"/>
            <a:ext cx="2945659" cy="49534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377317"/>
            <a:ext cx="2945659" cy="495347"/>
          </a:xfrm>
          <a:prstGeom prst="rect">
            <a:avLst/>
          </a:prstGeom>
        </p:spPr>
        <p:txBody>
          <a:bodyPr vert="horz" lIns="91440" tIns="45720" rIns="91440" bIns="45720" rtlCol="0" anchor="b"/>
          <a:lstStyle>
            <a:lvl1pPr algn="r">
              <a:defRPr sz="1200"/>
            </a:lvl1pPr>
          </a:lstStyle>
          <a:p>
            <a:fld id="{D260DAB4-D39C-448C-A8B3-7715E4887427}" type="slidenum">
              <a:rPr lang="en-AU" smtClean="0"/>
              <a:t>‹#›</a:t>
            </a:fld>
            <a:endParaRPr lang="en-AU"/>
          </a:p>
        </p:txBody>
      </p:sp>
    </p:spTree>
    <p:extLst>
      <p:ext uri="{BB962C8B-B14F-4D97-AF65-F5344CB8AC3E}">
        <p14:creationId xmlns:p14="http://schemas.microsoft.com/office/powerpoint/2010/main" val="3780550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Y-Chart</a:t>
            </a:r>
            <a:br>
              <a:rPr lang="en-AU" dirty="0"/>
            </a:br>
            <a:r>
              <a:rPr lang="en-AU" dirty="0"/>
              <a:t>What does Bullying FEEL like, SOUND like and LOOK like?</a:t>
            </a:r>
          </a:p>
        </p:txBody>
      </p:sp>
      <p:sp>
        <p:nvSpPr>
          <p:cNvPr id="4" name="Slide Number Placeholder 3"/>
          <p:cNvSpPr>
            <a:spLocks noGrp="1"/>
          </p:cNvSpPr>
          <p:nvPr>
            <p:ph type="sldNum" sz="quarter" idx="10"/>
          </p:nvPr>
        </p:nvSpPr>
        <p:spPr/>
        <p:txBody>
          <a:bodyPr/>
          <a:lstStyle/>
          <a:p>
            <a:fld id="{D260DAB4-D39C-448C-A8B3-7715E4887427}" type="slidenum">
              <a:rPr lang="en-AU" smtClean="0"/>
              <a:t>4</a:t>
            </a:fld>
            <a:endParaRPr lang="en-AU"/>
          </a:p>
        </p:txBody>
      </p:sp>
    </p:spTree>
    <p:extLst>
      <p:ext uri="{BB962C8B-B14F-4D97-AF65-F5344CB8AC3E}">
        <p14:creationId xmlns:p14="http://schemas.microsoft.com/office/powerpoint/2010/main" val="450643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18</a:t>
            </a:fld>
            <a:endParaRPr lang="en-AU" dirty="0"/>
          </a:p>
        </p:txBody>
      </p:sp>
    </p:spTree>
    <p:extLst>
      <p:ext uri="{BB962C8B-B14F-4D97-AF65-F5344CB8AC3E}">
        <p14:creationId xmlns:p14="http://schemas.microsoft.com/office/powerpoint/2010/main" val="2966026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19</a:t>
            </a:fld>
            <a:endParaRPr lang="en-AU" dirty="0"/>
          </a:p>
        </p:txBody>
      </p:sp>
    </p:spTree>
    <p:extLst>
      <p:ext uri="{BB962C8B-B14F-4D97-AF65-F5344CB8AC3E}">
        <p14:creationId xmlns:p14="http://schemas.microsoft.com/office/powerpoint/2010/main" val="1319701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260DAB4-D39C-448C-A8B3-7715E4887427}" type="slidenum">
              <a:rPr lang="en-AU" smtClean="0"/>
              <a:t>5</a:t>
            </a:fld>
            <a:endParaRPr lang="en-AU"/>
          </a:p>
        </p:txBody>
      </p:sp>
    </p:spTree>
    <p:extLst>
      <p:ext uri="{BB962C8B-B14F-4D97-AF65-F5344CB8AC3E}">
        <p14:creationId xmlns:p14="http://schemas.microsoft.com/office/powerpoint/2010/main" val="125037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(including absenteeism, turnover, redundancy, dismissal, cost of recruitment, training and development, litigation, rehabilitation, and compensation) </a:t>
            </a:r>
            <a:endParaRPr lang="en-AU" dirty="0"/>
          </a:p>
        </p:txBody>
      </p:sp>
      <p:sp>
        <p:nvSpPr>
          <p:cNvPr id="4" name="Slide Number Placeholder 3"/>
          <p:cNvSpPr>
            <a:spLocks noGrp="1"/>
          </p:cNvSpPr>
          <p:nvPr>
            <p:ph type="sldNum" sz="quarter" idx="10"/>
          </p:nvPr>
        </p:nvSpPr>
        <p:spPr/>
        <p:txBody>
          <a:bodyPr/>
          <a:lstStyle/>
          <a:p>
            <a:fld id="{D260DAB4-D39C-448C-A8B3-7715E4887427}" type="slidenum">
              <a:rPr lang="en-AU" smtClean="0"/>
              <a:t>7</a:t>
            </a:fld>
            <a:endParaRPr lang="en-AU"/>
          </a:p>
        </p:txBody>
      </p:sp>
    </p:spTree>
    <p:extLst>
      <p:ext uri="{BB962C8B-B14F-4D97-AF65-F5344CB8AC3E}">
        <p14:creationId xmlns:p14="http://schemas.microsoft.com/office/powerpoint/2010/main" val="902415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9</a:t>
            </a:fld>
            <a:endParaRPr lang="en-AU" dirty="0"/>
          </a:p>
        </p:txBody>
      </p:sp>
    </p:spTree>
    <p:extLst>
      <p:ext uri="{BB962C8B-B14F-4D97-AF65-F5344CB8AC3E}">
        <p14:creationId xmlns:p14="http://schemas.microsoft.com/office/powerpoint/2010/main" val="2853733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10</a:t>
            </a:fld>
            <a:endParaRPr lang="en-AU" dirty="0"/>
          </a:p>
        </p:txBody>
      </p:sp>
    </p:spTree>
    <p:extLst>
      <p:ext uri="{BB962C8B-B14F-4D97-AF65-F5344CB8AC3E}">
        <p14:creationId xmlns:p14="http://schemas.microsoft.com/office/powerpoint/2010/main" val="644417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11</a:t>
            </a:fld>
            <a:endParaRPr lang="en-AU" dirty="0"/>
          </a:p>
        </p:txBody>
      </p:sp>
    </p:spTree>
    <p:extLst>
      <p:ext uri="{BB962C8B-B14F-4D97-AF65-F5344CB8AC3E}">
        <p14:creationId xmlns:p14="http://schemas.microsoft.com/office/powerpoint/2010/main" val="1041512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12</a:t>
            </a:fld>
            <a:endParaRPr lang="en-AU" dirty="0"/>
          </a:p>
        </p:txBody>
      </p:sp>
    </p:spTree>
    <p:extLst>
      <p:ext uri="{BB962C8B-B14F-4D97-AF65-F5344CB8AC3E}">
        <p14:creationId xmlns:p14="http://schemas.microsoft.com/office/powerpoint/2010/main" val="3511952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13EED6D-B2CC-474A-95FC-BAD640BED1D3}" type="slidenum">
              <a:rPr lang="en-AU" smtClean="0"/>
              <a:t>13</a:t>
            </a:fld>
            <a:endParaRPr lang="en-AU" dirty="0"/>
          </a:p>
        </p:txBody>
      </p:sp>
    </p:spTree>
    <p:extLst>
      <p:ext uri="{BB962C8B-B14F-4D97-AF65-F5344CB8AC3E}">
        <p14:creationId xmlns:p14="http://schemas.microsoft.com/office/powerpoint/2010/main" val="3996694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260DAB4-D39C-448C-A8B3-7715E4887427}" type="slidenum">
              <a:rPr lang="en-AU" smtClean="0"/>
              <a:t>15</a:t>
            </a:fld>
            <a:endParaRPr lang="en-AU"/>
          </a:p>
        </p:txBody>
      </p:sp>
    </p:spTree>
    <p:extLst>
      <p:ext uri="{BB962C8B-B14F-4D97-AF65-F5344CB8AC3E}">
        <p14:creationId xmlns:p14="http://schemas.microsoft.com/office/powerpoint/2010/main" val="339300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BE23C0A-B436-406C-B55D-AC17B278EE9E}" type="datetimeFigureOut">
              <a:rPr lang="en-AU" smtClean="0"/>
              <a:t>14/08/2018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2723169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E23C0A-B436-406C-B55D-AC17B278EE9E}" type="datetimeFigureOut">
              <a:rPr lang="en-AU" smtClean="0"/>
              <a:t>14/08/2018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700800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E23C0A-B436-406C-B55D-AC17B278EE9E}" type="datetimeFigureOut">
              <a:rPr lang="en-AU" smtClean="0"/>
              <a:t>14/08/2018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3828380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E23C0A-B436-406C-B55D-AC17B278EE9E}" type="datetimeFigureOut">
              <a:rPr lang="en-AU" smtClean="0"/>
              <a:t>14/08/2018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3077012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BE23C0A-B436-406C-B55D-AC17B278EE9E}" type="datetimeFigureOut">
              <a:rPr lang="en-AU" smtClean="0"/>
              <a:t>14/08/2018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328852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E23C0A-B436-406C-B55D-AC17B278EE9E}" type="datetimeFigureOut">
              <a:rPr lang="en-AU" smtClean="0"/>
              <a:t>14/08/2018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165543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BE23C0A-B436-406C-B55D-AC17B278EE9E}" type="datetimeFigureOut">
              <a:rPr lang="en-AU" smtClean="0"/>
              <a:t>14/08/2018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1097248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BE23C0A-B436-406C-B55D-AC17B278EE9E}" type="datetimeFigureOut">
              <a:rPr lang="en-AU" smtClean="0"/>
              <a:t>14/08/2018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26556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E23C0A-B436-406C-B55D-AC17B278EE9E}" type="datetimeFigureOut">
              <a:rPr lang="en-AU" smtClean="0"/>
              <a:t>14/08/2018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400616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BE23C0A-B436-406C-B55D-AC17B278EE9E}" type="datetimeFigureOut">
              <a:rPr lang="en-AU" smtClean="0"/>
              <a:t>14/08/2018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1668341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BE23C0A-B436-406C-B55D-AC17B278EE9E}" type="datetimeFigureOut">
              <a:rPr lang="en-AU" smtClean="0"/>
              <a:t>14/08/2018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209A996-6770-46C1-B2F8-1AC6AA88AEA7}" type="slidenum">
              <a:rPr lang="en-AU" smtClean="0"/>
              <a:t>‹#›</a:t>
            </a:fld>
            <a:endParaRPr lang="en-AU"/>
          </a:p>
        </p:txBody>
      </p:sp>
    </p:spTree>
    <p:extLst>
      <p:ext uri="{BB962C8B-B14F-4D97-AF65-F5344CB8AC3E}">
        <p14:creationId xmlns:p14="http://schemas.microsoft.com/office/powerpoint/2010/main" val="3717025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E23C0A-B436-406C-B55D-AC17B278EE9E}" type="datetimeFigureOut">
              <a:rPr lang="en-AU" smtClean="0"/>
              <a:t>14/08/2018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09A996-6770-46C1-B2F8-1AC6AA88AEA7}" type="slidenum">
              <a:rPr lang="en-AU" smtClean="0"/>
              <a:t>‹#›</a:t>
            </a:fld>
            <a:endParaRPr lang="en-AU"/>
          </a:p>
        </p:txBody>
      </p:sp>
    </p:spTree>
    <p:extLst>
      <p:ext uri="{BB962C8B-B14F-4D97-AF65-F5344CB8AC3E}">
        <p14:creationId xmlns:p14="http://schemas.microsoft.com/office/powerpoint/2010/main" val="34123886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jpeg"/><Relationship Id="rId5" Type="http://schemas.openxmlformats.org/officeDocument/2006/relationships/image" Target="../media/image3.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gif"/></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473D0-C7C6-46C1-A98D-3E2616473880}"/>
              </a:ext>
            </a:extLst>
          </p:cNvPr>
          <p:cNvSpPr>
            <a:spLocks noGrp="1"/>
          </p:cNvSpPr>
          <p:nvPr>
            <p:ph type="ctrTitle"/>
          </p:nvPr>
        </p:nvSpPr>
        <p:spPr/>
        <p:txBody>
          <a:bodyPr/>
          <a:lstStyle/>
          <a:p>
            <a:r>
              <a:rPr lang="en-AU" dirty="0"/>
              <a:t>Bullying in the Workplace</a:t>
            </a:r>
          </a:p>
        </p:txBody>
      </p:sp>
      <p:sp>
        <p:nvSpPr>
          <p:cNvPr id="3" name="Subtitle 2">
            <a:extLst>
              <a:ext uri="{FF2B5EF4-FFF2-40B4-BE49-F238E27FC236}">
                <a16:creationId xmlns:a16="http://schemas.microsoft.com/office/drawing/2014/main" id="{8CD67A9C-829F-4D06-BBC1-0FBE124E40D7}"/>
              </a:ext>
            </a:extLst>
          </p:cNvPr>
          <p:cNvSpPr>
            <a:spLocks noGrp="1"/>
          </p:cNvSpPr>
          <p:nvPr>
            <p:ph type="subTitle" idx="1"/>
          </p:nvPr>
        </p:nvSpPr>
        <p:spPr>
          <a:xfrm>
            <a:off x="1524000" y="3602038"/>
            <a:ext cx="9144000" cy="2276248"/>
          </a:xfrm>
        </p:spPr>
        <p:txBody>
          <a:bodyPr>
            <a:normAutofit/>
          </a:bodyPr>
          <a:lstStyle/>
          <a:p>
            <a:r>
              <a:rPr lang="en-AU" dirty="0"/>
              <a:t>Tony Chase – Manager, Workplace Relations and General Practice</a:t>
            </a:r>
          </a:p>
          <a:p>
            <a:r>
              <a:rPr lang="en-AU" dirty="0"/>
              <a:t>Christine </a:t>
            </a:r>
            <a:r>
              <a:rPr lang="en-AU" dirty="0" err="1"/>
              <a:t>Neou</a:t>
            </a:r>
            <a:r>
              <a:rPr lang="en-AU" dirty="0"/>
              <a:t> – Workplace Relations Advisor</a:t>
            </a:r>
          </a:p>
          <a:p>
            <a:endParaRPr lang="en-AU" dirty="0"/>
          </a:p>
          <a:p>
            <a:r>
              <a:rPr lang="en-AU" dirty="0"/>
              <a:t>AMA (ACT) – Private Practice Workshop</a:t>
            </a:r>
          </a:p>
          <a:p>
            <a:r>
              <a:rPr lang="en-AU" dirty="0"/>
              <a:t>August 2018</a:t>
            </a:r>
          </a:p>
        </p:txBody>
      </p:sp>
      <p:pic>
        <p:nvPicPr>
          <p:cNvPr id="4" name="Picture 2" descr="AMA(ACT)LTDlogo_sml">
            <a:extLst>
              <a:ext uri="{FF2B5EF4-FFF2-40B4-BE49-F238E27FC236}">
                <a16:creationId xmlns:a16="http://schemas.microsoft.com/office/drawing/2014/main" id="{92A4FFF2-4B58-4A2C-9D75-E936D6E1A6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681" y="600959"/>
            <a:ext cx="1768637" cy="170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0359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MA(ACT)LTDlogo_sml">
            <a:extLst>
              <a:ext uri="{FF2B5EF4-FFF2-40B4-BE49-F238E27FC236}">
                <a16:creationId xmlns:a16="http://schemas.microsoft.com/office/drawing/2014/main" id="{D4BA1480-35ED-4153-AA69-3A1E2538CF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ACT Case Studies</a:t>
            </a:r>
            <a:endParaRPr lang="en-AU" dirty="0"/>
          </a:p>
        </p:txBody>
      </p:sp>
      <p:sp>
        <p:nvSpPr>
          <p:cNvPr id="3" name="Content Placeholder 2"/>
          <p:cNvSpPr>
            <a:spLocks noGrp="1"/>
          </p:cNvSpPr>
          <p:nvPr>
            <p:ph idx="1"/>
          </p:nvPr>
        </p:nvSpPr>
        <p:spPr>
          <a:xfrm>
            <a:off x="838200" y="1629254"/>
            <a:ext cx="10515600" cy="4351338"/>
          </a:xfrm>
        </p:spPr>
        <p:txBody>
          <a:bodyPr>
            <a:noAutofit/>
          </a:bodyPr>
          <a:lstStyle/>
          <a:p>
            <a:pPr marL="0" indent="0">
              <a:buNone/>
            </a:pPr>
            <a:r>
              <a:rPr lang="en-AU" sz="2600" b="1" dirty="0"/>
              <a:t>CASE STUDY NO. 1</a:t>
            </a:r>
          </a:p>
          <a:p>
            <a:r>
              <a:rPr lang="en-AU" sz="2600" dirty="0"/>
              <a:t>Janelle is a 25 year veteran Director of an ACT Child Care Centre</a:t>
            </a:r>
          </a:p>
          <a:p>
            <a:r>
              <a:rPr lang="en-AU" sz="2600" dirty="0"/>
              <a:t>Centre employs over 70 staff mostly casual and part-time, (a sizable number of University Students)</a:t>
            </a:r>
          </a:p>
          <a:p>
            <a:r>
              <a:rPr lang="en-AU" sz="2600" dirty="0"/>
              <a:t>A complaint received from a parent about poor attitude of senior child care worker at a parent/child care worker meeting</a:t>
            </a:r>
          </a:p>
          <a:p>
            <a:r>
              <a:rPr lang="en-AU" sz="2600" dirty="0"/>
              <a:t>Following some routine counselling the employee lodges a WC claim alleging “bullying” by the Director.</a:t>
            </a:r>
          </a:p>
          <a:p>
            <a:r>
              <a:rPr lang="en-AU" sz="2600" dirty="0"/>
              <a:t>Insurer investigation into ‘bullying’ was stalled due to absence of staff on sick leave.</a:t>
            </a:r>
          </a:p>
          <a:p>
            <a:r>
              <a:rPr lang="en-AU" sz="2600" dirty="0"/>
              <a:t>Another staff member, (who happened to be a friend of the original complainant) also lodged a bullying claim who also went on sick leave.</a:t>
            </a:r>
          </a:p>
        </p:txBody>
      </p:sp>
    </p:spTree>
    <p:extLst>
      <p:ext uri="{BB962C8B-B14F-4D97-AF65-F5344CB8AC3E}">
        <p14:creationId xmlns:p14="http://schemas.microsoft.com/office/powerpoint/2010/main" val="3927755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MA(ACT)LTDlogo_sml">
            <a:extLst>
              <a:ext uri="{FF2B5EF4-FFF2-40B4-BE49-F238E27FC236}">
                <a16:creationId xmlns:a16="http://schemas.microsoft.com/office/drawing/2014/main" id="{47EBE17D-4C7E-4EC6-B156-ED1C218A8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ACT Case Studies</a:t>
            </a:r>
            <a:endParaRPr lang="en-AU" dirty="0"/>
          </a:p>
        </p:txBody>
      </p:sp>
      <p:sp>
        <p:nvSpPr>
          <p:cNvPr id="3" name="Content Placeholder 2"/>
          <p:cNvSpPr>
            <a:spLocks noGrp="1"/>
          </p:cNvSpPr>
          <p:nvPr>
            <p:ph idx="1"/>
          </p:nvPr>
        </p:nvSpPr>
        <p:spPr/>
        <p:txBody>
          <a:bodyPr>
            <a:normAutofit lnSpcReduction="10000"/>
          </a:bodyPr>
          <a:lstStyle/>
          <a:p>
            <a:r>
              <a:rPr lang="en-AU" dirty="0"/>
              <a:t>Employer received a phone call from a prominent local Lawyer suggesting that the employer should ‘settle quickly’. A sum of money was mentioned.</a:t>
            </a:r>
          </a:p>
          <a:p>
            <a:r>
              <a:rPr lang="en-AU" dirty="0"/>
              <a:t>The Insurer agreed and each of the claimant’s received a reported lump sum payout of $30,000 each in exchange for a resignation.</a:t>
            </a:r>
          </a:p>
          <a:p>
            <a:r>
              <a:rPr lang="en-AU" dirty="0"/>
              <a:t>No investigation was ever undertaken as to the veracity of the ‘bullying’ claims.</a:t>
            </a:r>
          </a:p>
          <a:p>
            <a:r>
              <a:rPr lang="en-AU" dirty="0"/>
              <a:t>There was some evidence that the complainant was a bully of younger staff. No action taken.</a:t>
            </a:r>
          </a:p>
          <a:p>
            <a:r>
              <a:rPr lang="en-AU" dirty="0"/>
              <a:t>WC premium increased by 8% next year off the back of a good record. </a:t>
            </a:r>
          </a:p>
        </p:txBody>
      </p:sp>
    </p:spTree>
    <p:extLst>
      <p:ext uri="{BB962C8B-B14F-4D97-AF65-F5344CB8AC3E}">
        <p14:creationId xmlns:p14="http://schemas.microsoft.com/office/powerpoint/2010/main" val="1193127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 Case Studies</a:t>
            </a:r>
            <a:endParaRPr lang="en-AU" dirty="0"/>
          </a:p>
        </p:txBody>
      </p:sp>
      <p:sp>
        <p:nvSpPr>
          <p:cNvPr id="3" name="Content Placeholder 2"/>
          <p:cNvSpPr>
            <a:spLocks noGrp="1"/>
          </p:cNvSpPr>
          <p:nvPr>
            <p:ph idx="1"/>
          </p:nvPr>
        </p:nvSpPr>
        <p:spPr>
          <a:xfrm>
            <a:off x="838200" y="1472698"/>
            <a:ext cx="10515600" cy="4667250"/>
          </a:xfrm>
        </p:spPr>
        <p:txBody>
          <a:bodyPr>
            <a:noAutofit/>
          </a:bodyPr>
          <a:lstStyle/>
          <a:p>
            <a:pPr marL="0" indent="0">
              <a:buNone/>
            </a:pPr>
            <a:r>
              <a:rPr lang="en-AU" sz="2300" b="1" dirty="0"/>
              <a:t>CASE STUDY NO. 2</a:t>
            </a:r>
          </a:p>
          <a:p>
            <a:pPr lvl="0"/>
            <a:r>
              <a:rPr lang="en-GB" sz="2300" dirty="0"/>
              <a:t>Senior Executive employee at a local large community organisation after 18 months employment, claimed that she was the subject of bullying by a Board member. </a:t>
            </a:r>
          </a:p>
          <a:p>
            <a:pPr lvl="0"/>
            <a:r>
              <a:rPr lang="en-GB" sz="2300" dirty="0"/>
              <a:t>At the employer’s  request, I conducted an investigation into the allegations. The Senior Executive was on sick leave and continually evaded contact with the me as the investigator. Based on the limited evidence available I was unable to substantiate the allegations. </a:t>
            </a:r>
          </a:p>
          <a:p>
            <a:pPr lvl="0"/>
            <a:r>
              <a:rPr lang="en-GB" sz="2300" dirty="0"/>
              <a:t>The employee lodged a WC claim based on the original bullying allegations. Subsequently, the Insurance company conducted its own investigation and did not support the claim in the first instance.</a:t>
            </a:r>
          </a:p>
          <a:p>
            <a:pPr lvl="0"/>
            <a:r>
              <a:rPr lang="en-GB" sz="2300" dirty="0"/>
              <a:t>The matter was listed for hearing and on the day of the proceedings the parties settled the matter. The employee received $300,000 as a pay out, and in exchange tendered her resignation.</a:t>
            </a:r>
          </a:p>
          <a:p>
            <a:pPr lvl="0"/>
            <a:r>
              <a:rPr lang="en-GB" sz="2300" dirty="0"/>
              <a:t>The veracity of the bullying claim was never tested in Court.</a:t>
            </a:r>
          </a:p>
          <a:p>
            <a:pPr lvl="0"/>
            <a:endParaRPr lang="en-AU" sz="2300" dirty="0"/>
          </a:p>
        </p:txBody>
      </p:sp>
      <p:pic>
        <p:nvPicPr>
          <p:cNvPr id="5" name="Picture 2" descr="AMA(ACT)LTDlogo_sml">
            <a:extLst>
              <a:ext uri="{FF2B5EF4-FFF2-40B4-BE49-F238E27FC236}">
                <a16:creationId xmlns:a16="http://schemas.microsoft.com/office/drawing/2014/main" id="{65AE4B6F-7070-434A-9959-3410C0D5CA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965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MA(ACT)LTDlogo_sml">
            <a:extLst>
              <a:ext uri="{FF2B5EF4-FFF2-40B4-BE49-F238E27FC236}">
                <a16:creationId xmlns:a16="http://schemas.microsoft.com/office/drawing/2014/main" id="{7FAD4BF0-35D0-436D-BADA-118505B7CE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How does this happen?</a:t>
            </a:r>
            <a:endParaRPr lang="en-AU" dirty="0"/>
          </a:p>
        </p:txBody>
      </p:sp>
      <p:sp>
        <p:nvSpPr>
          <p:cNvPr id="3" name="Content Placeholder 2"/>
          <p:cNvSpPr>
            <a:spLocks noGrp="1"/>
          </p:cNvSpPr>
          <p:nvPr>
            <p:ph idx="1"/>
          </p:nvPr>
        </p:nvSpPr>
        <p:spPr/>
        <p:txBody>
          <a:bodyPr>
            <a:normAutofit fontScale="92500" lnSpcReduction="20000"/>
          </a:bodyPr>
          <a:lstStyle/>
          <a:p>
            <a:r>
              <a:rPr lang="en-AU" sz="2600" dirty="0"/>
              <a:t>Under the current legislation it is not necessary for an employee to prove that they have actually been bullied. It is merely sufficient to establish that they have a reasonable </a:t>
            </a:r>
            <a:r>
              <a:rPr lang="en-AU" sz="2600" b="1" i="1" dirty="0"/>
              <a:t>perception </a:t>
            </a:r>
            <a:r>
              <a:rPr lang="en-AU" sz="2600" dirty="0"/>
              <a:t>of being bullied.</a:t>
            </a:r>
          </a:p>
          <a:p>
            <a:r>
              <a:rPr lang="en-AU" sz="2600" dirty="0"/>
              <a:t>The statutory scheme of legislation is an “open invitation” for employees to  run these types of claims.</a:t>
            </a:r>
          </a:p>
          <a:p>
            <a:r>
              <a:rPr lang="en-AU" sz="2600" dirty="0"/>
              <a:t>It is merely sufficient for an employee to establish that work was a “</a:t>
            </a:r>
            <a:r>
              <a:rPr lang="en-AU" sz="2600" i="1" dirty="0"/>
              <a:t>contributing factor</a:t>
            </a:r>
            <a:r>
              <a:rPr lang="en-AU" sz="2600" dirty="0"/>
              <a:t>”.</a:t>
            </a:r>
          </a:p>
          <a:p>
            <a:r>
              <a:rPr lang="en-US" sz="2400" dirty="0"/>
              <a:t>The ACT Legislation is weak and does not reflect the needs of the contemporary workplace. The ACT legislation is out of step with very other jurisdiction in Australia.</a:t>
            </a:r>
          </a:p>
          <a:p>
            <a:r>
              <a:rPr lang="en-US" sz="2400" dirty="0"/>
              <a:t>The reform agenda has been such as it has been since 2002 has been ‘technical in scope’ directed towards employer’s and underwriter compliance. </a:t>
            </a:r>
          </a:p>
          <a:p>
            <a:r>
              <a:rPr lang="en-US" sz="2400" dirty="0"/>
              <a:t>The reform agenda has been politically compromised by the influence of the plaintiff lawyer lobby in the Territory and the trade unions, notably the CFMEU.   </a:t>
            </a:r>
          </a:p>
          <a:p>
            <a:r>
              <a:rPr lang="en-US" sz="2400" dirty="0"/>
              <a:t>This failure must be laid squarely at the door of the ACT Government</a:t>
            </a:r>
            <a:endParaRPr lang="en-AU" sz="2600" dirty="0"/>
          </a:p>
        </p:txBody>
      </p:sp>
    </p:spTree>
    <p:extLst>
      <p:ext uri="{BB962C8B-B14F-4D97-AF65-F5344CB8AC3E}">
        <p14:creationId xmlns:p14="http://schemas.microsoft.com/office/powerpoint/2010/main" val="319016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B9FA7-FE4F-4DE1-8C70-EBCED4A79418}"/>
              </a:ext>
            </a:extLst>
          </p:cNvPr>
          <p:cNvSpPr>
            <a:spLocks noGrp="1"/>
          </p:cNvSpPr>
          <p:nvPr>
            <p:ph type="title"/>
          </p:nvPr>
        </p:nvSpPr>
        <p:spPr/>
        <p:txBody>
          <a:bodyPr/>
          <a:lstStyle/>
          <a:p>
            <a:r>
              <a:rPr lang="en-AU" dirty="0"/>
              <a:t>National Case Study</a:t>
            </a:r>
          </a:p>
        </p:txBody>
      </p:sp>
      <p:sp>
        <p:nvSpPr>
          <p:cNvPr id="3" name="Content Placeholder 2">
            <a:extLst>
              <a:ext uri="{FF2B5EF4-FFF2-40B4-BE49-F238E27FC236}">
                <a16:creationId xmlns:a16="http://schemas.microsoft.com/office/drawing/2014/main" id="{0AB97110-ACC3-4F55-A4FE-567DD6C6DF76}"/>
              </a:ext>
            </a:extLst>
          </p:cNvPr>
          <p:cNvSpPr>
            <a:spLocks noGrp="1"/>
          </p:cNvSpPr>
          <p:nvPr>
            <p:ph idx="1"/>
          </p:nvPr>
        </p:nvSpPr>
        <p:spPr/>
        <p:txBody>
          <a:bodyPr/>
          <a:lstStyle/>
          <a:p>
            <a:r>
              <a:rPr lang="en-AU" i="1" dirty="0" err="1"/>
              <a:t>Hanrick</a:t>
            </a:r>
            <a:r>
              <a:rPr lang="en-AU" i="1" dirty="0"/>
              <a:t> v Meridian Lawyers </a:t>
            </a:r>
            <a:r>
              <a:rPr lang="en-AU" dirty="0"/>
              <a:t>[2018] FWC 3256</a:t>
            </a:r>
          </a:p>
          <a:p>
            <a:endParaRPr lang="en-AU" dirty="0"/>
          </a:p>
          <a:p>
            <a:pPr marL="0" indent="0">
              <a:buNone/>
            </a:pPr>
            <a:r>
              <a:rPr lang="en-AU" dirty="0"/>
              <a:t>Common defence to a workplace bullying claim is a counter-bullying claim; this is where the person who has a claim made against them accuses the same person, or another, of bullying them</a:t>
            </a:r>
          </a:p>
          <a:p>
            <a:pPr marL="0" indent="0">
              <a:buNone/>
            </a:pPr>
            <a:endParaRPr lang="en-AU" dirty="0"/>
          </a:p>
          <a:p>
            <a:pPr marL="0" indent="0">
              <a:buNone/>
            </a:pPr>
            <a:r>
              <a:rPr lang="en-AU" dirty="0"/>
              <a:t>If found to be false, this is considered ‘serious misconduct’ and warrants termination of employment.</a:t>
            </a:r>
          </a:p>
        </p:txBody>
      </p:sp>
      <p:pic>
        <p:nvPicPr>
          <p:cNvPr id="4" name="Picture 2" descr="AMA(ACT)LTDlogo_sml">
            <a:extLst>
              <a:ext uri="{FF2B5EF4-FFF2-40B4-BE49-F238E27FC236}">
                <a16:creationId xmlns:a16="http://schemas.microsoft.com/office/drawing/2014/main" id="{E43B65AD-A219-4C7C-BA16-04E3AEA472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7639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MA(ACT)LTDlogo_sml">
            <a:extLst>
              <a:ext uri="{FF2B5EF4-FFF2-40B4-BE49-F238E27FC236}">
                <a16:creationId xmlns:a16="http://schemas.microsoft.com/office/drawing/2014/main" id="{E7B4DA67-AC5F-41CE-A6BC-C24752CFC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E14720A3-416B-42DB-9224-F2E64EB9D984}"/>
              </a:ext>
            </a:extLst>
          </p:cNvPr>
          <p:cNvSpPr>
            <a:spLocks noGrp="1"/>
          </p:cNvSpPr>
          <p:nvPr>
            <p:ph type="title"/>
          </p:nvPr>
        </p:nvSpPr>
        <p:spPr/>
        <p:txBody>
          <a:bodyPr/>
          <a:lstStyle/>
          <a:p>
            <a:r>
              <a:rPr lang="en-AU" dirty="0"/>
              <a:t>Conducting an Investigation</a:t>
            </a:r>
          </a:p>
        </p:txBody>
      </p:sp>
      <p:sp>
        <p:nvSpPr>
          <p:cNvPr id="3" name="Content Placeholder 2">
            <a:extLst>
              <a:ext uri="{FF2B5EF4-FFF2-40B4-BE49-F238E27FC236}">
                <a16:creationId xmlns:a16="http://schemas.microsoft.com/office/drawing/2014/main" id="{3F05A789-769C-44EB-A619-CC0642B0B1C6}"/>
              </a:ext>
            </a:extLst>
          </p:cNvPr>
          <p:cNvSpPr>
            <a:spLocks noGrp="1"/>
          </p:cNvSpPr>
          <p:nvPr>
            <p:ph idx="1"/>
          </p:nvPr>
        </p:nvSpPr>
        <p:spPr/>
        <p:txBody>
          <a:bodyPr>
            <a:normAutofit fontScale="85000" lnSpcReduction="10000"/>
          </a:bodyPr>
          <a:lstStyle/>
          <a:p>
            <a:r>
              <a:rPr lang="en-AU" dirty="0"/>
              <a:t>Bullying complaints are frequently complex and consume large quantities of time and management effort, as HR practitioners and Line Manager are more regularly being called upon to conduction investigations into staff complaints.</a:t>
            </a:r>
          </a:p>
          <a:p>
            <a:r>
              <a:rPr lang="en-AU" dirty="0"/>
              <a:t>Courts and Tribunals are frequently criticising organisations for poorly executed investigations. </a:t>
            </a:r>
          </a:p>
          <a:p>
            <a:r>
              <a:rPr lang="en-AU" dirty="0"/>
              <a:t>In a recent example, an employee who was sacked on harassment claims has been reinstated and paid lost earnings based on the decision made by the Australian Industrial Relations Commission (AIRC) that the company did not follow appropriate procedures for investigating and dealing with the harassment claim. The AIRC said there were ‘significant deficiencies’ in the company’s investigation and therefore the company had no reasonable basis on which to make their decision to terminate the supervisor’s employment.</a:t>
            </a:r>
          </a:p>
          <a:p>
            <a:r>
              <a:rPr lang="en-AU" dirty="0"/>
              <a:t>What then, are some key dos and don’ts of an investigation?</a:t>
            </a:r>
          </a:p>
        </p:txBody>
      </p:sp>
    </p:spTree>
    <p:extLst>
      <p:ext uri="{BB962C8B-B14F-4D97-AF65-F5344CB8AC3E}">
        <p14:creationId xmlns:p14="http://schemas.microsoft.com/office/powerpoint/2010/main" val="378207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MA(ACT)LTDlogo_sml">
            <a:extLst>
              <a:ext uri="{FF2B5EF4-FFF2-40B4-BE49-F238E27FC236}">
                <a16:creationId xmlns:a16="http://schemas.microsoft.com/office/drawing/2014/main" id="{7B241179-BB58-473D-A987-52707252E1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31154210-90B1-455C-9C2B-56A4EABAFEF8}"/>
              </a:ext>
            </a:extLst>
          </p:cNvPr>
          <p:cNvSpPr>
            <a:spLocks noGrp="1"/>
          </p:cNvSpPr>
          <p:nvPr>
            <p:ph type="title"/>
          </p:nvPr>
        </p:nvSpPr>
        <p:spPr/>
        <p:txBody>
          <a:bodyPr/>
          <a:lstStyle/>
          <a:p>
            <a:r>
              <a:rPr lang="en-AU" dirty="0"/>
              <a:t>The “Dos”</a:t>
            </a:r>
          </a:p>
        </p:txBody>
      </p:sp>
      <p:sp>
        <p:nvSpPr>
          <p:cNvPr id="3" name="Content Placeholder 2">
            <a:extLst>
              <a:ext uri="{FF2B5EF4-FFF2-40B4-BE49-F238E27FC236}">
                <a16:creationId xmlns:a16="http://schemas.microsoft.com/office/drawing/2014/main" id="{D67190FF-F74B-4213-AD53-CD2BEF91AB19}"/>
              </a:ext>
            </a:extLst>
          </p:cNvPr>
          <p:cNvSpPr>
            <a:spLocks noGrp="1"/>
          </p:cNvSpPr>
          <p:nvPr>
            <p:ph idx="1"/>
          </p:nvPr>
        </p:nvSpPr>
        <p:spPr>
          <a:xfrm>
            <a:off x="838200" y="1561465"/>
            <a:ext cx="10515600" cy="4351338"/>
          </a:xfrm>
        </p:spPr>
        <p:txBody>
          <a:bodyPr>
            <a:noAutofit/>
          </a:bodyPr>
          <a:lstStyle/>
          <a:p>
            <a:pPr lvl="0">
              <a:lnSpc>
                <a:spcPct val="100000"/>
              </a:lnSpc>
            </a:pPr>
            <a:r>
              <a:rPr lang="en-AU" sz="1600" dirty="0"/>
              <a:t>Make sure that you have clear “terms of reference” defining the scope of the investigation, and responsibilities of the investigator;</a:t>
            </a:r>
          </a:p>
          <a:p>
            <a:pPr lvl="0">
              <a:lnSpc>
                <a:spcPct val="100000"/>
              </a:lnSpc>
            </a:pPr>
            <a:r>
              <a:rPr lang="en-AU" sz="1600" dirty="0"/>
              <a:t>Ask, am I the right person to be undertaking this investigation? Do I have the objectivity, time and skill?;</a:t>
            </a:r>
          </a:p>
          <a:p>
            <a:pPr lvl="0">
              <a:lnSpc>
                <a:spcPct val="100000"/>
              </a:lnSpc>
            </a:pPr>
            <a:r>
              <a:rPr lang="en-AU" sz="1600" dirty="0"/>
              <a:t>Start any investigation with an “empty head” – too frequently parties to a workplace incident will have biases;</a:t>
            </a:r>
          </a:p>
          <a:p>
            <a:pPr lvl="0">
              <a:lnSpc>
                <a:spcPct val="100000"/>
              </a:lnSpc>
            </a:pPr>
            <a:r>
              <a:rPr lang="en-AU" sz="1600" dirty="0"/>
              <a:t>Ensure you follow the principles of natural justice, in particular towards the rights of the person being accused of inappropriate behaviour;</a:t>
            </a:r>
          </a:p>
          <a:p>
            <a:pPr lvl="0">
              <a:lnSpc>
                <a:spcPct val="100000"/>
              </a:lnSpc>
            </a:pPr>
            <a:r>
              <a:rPr lang="en-AU" sz="1600" dirty="0"/>
              <a:t>Remember that the process can be very stressful and time consuming; a poorly conducted investigation can damage workplace relationships for many years to come. Haste can result in an unjust outcome. An investigation is often an educative journey for the parties who will need time to reflect upon their actions;</a:t>
            </a:r>
          </a:p>
          <a:p>
            <a:pPr lvl="0">
              <a:lnSpc>
                <a:spcPct val="100000"/>
              </a:lnSpc>
            </a:pPr>
            <a:r>
              <a:rPr lang="en-AU" sz="1600" dirty="0"/>
              <a:t>Make a finding in relation to </a:t>
            </a:r>
            <a:r>
              <a:rPr lang="en-AU" sz="1600" u="sng" dirty="0"/>
              <a:t>each</a:t>
            </a:r>
            <a:r>
              <a:rPr lang="en-AU" sz="1600" dirty="0"/>
              <a:t> and every element of the allegation(s). No-one should be left with a cloud of doubt hanging over them;</a:t>
            </a:r>
          </a:p>
          <a:p>
            <a:pPr lvl="0">
              <a:lnSpc>
                <a:spcPct val="100000"/>
              </a:lnSpc>
            </a:pPr>
            <a:r>
              <a:rPr lang="en-AU" sz="1600" dirty="0"/>
              <a:t>Record in your report not only the allegation, but the arguments and/or supporting evidence given by both the complainant and the respondent;</a:t>
            </a:r>
          </a:p>
          <a:p>
            <a:pPr lvl="0">
              <a:lnSpc>
                <a:spcPct val="100000"/>
              </a:lnSpc>
            </a:pPr>
            <a:r>
              <a:rPr lang="en-AU" sz="1600" dirty="0"/>
              <a:t>Ensure there is a clear and logical connection between the evidence, your findings and any conclusions you might make. Demonstrate in your report that you have properly considered all of the material evidence; and</a:t>
            </a:r>
          </a:p>
          <a:p>
            <a:pPr>
              <a:lnSpc>
                <a:spcPct val="100000"/>
              </a:lnSpc>
            </a:pPr>
            <a:r>
              <a:rPr lang="en-AU" sz="1600" dirty="0"/>
              <a:t>Emphasise to all parties the need for confidentiality throughout the process, ensuring secure storage of any documentation</a:t>
            </a:r>
          </a:p>
        </p:txBody>
      </p:sp>
    </p:spTree>
    <p:extLst>
      <p:ext uri="{BB962C8B-B14F-4D97-AF65-F5344CB8AC3E}">
        <p14:creationId xmlns:p14="http://schemas.microsoft.com/office/powerpoint/2010/main" val="1952253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MA(ACT)LTDlogo_sml">
            <a:extLst>
              <a:ext uri="{FF2B5EF4-FFF2-40B4-BE49-F238E27FC236}">
                <a16:creationId xmlns:a16="http://schemas.microsoft.com/office/drawing/2014/main" id="{4B9FD689-C035-47D6-AA64-3C2F544D2C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B236CF74-68CF-42CE-A27A-D33B9E74E3BD}"/>
              </a:ext>
            </a:extLst>
          </p:cNvPr>
          <p:cNvSpPr>
            <a:spLocks noGrp="1"/>
          </p:cNvSpPr>
          <p:nvPr>
            <p:ph type="title"/>
          </p:nvPr>
        </p:nvSpPr>
        <p:spPr/>
        <p:txBody>
          <a:bodyPr/>
          <a:lstStyle/>
          <a:p>
            <a:r>
              <a:rPr lang="en-AU" dirty="0"/>
              <a:t>The “</a:t>
            </a:r>
            <a:r>
              <a:rPr lang="en-AU" dirty="0" err="1"/>
              <a:t>Don’t’s</a:t>
            </a:r>
            <a:r>
              <a:rPr lang="en-AU" dirty="0"/>
              <a:t>”</a:t>
            </a:r>
          </a:p>
        </p:txBody>
      </p:sp>
      <p:sp>
        <p:nvSpPr>
          <p:cNvPr id="3" name="Content Placeholder 2">
            <a:extLst>
              <a:ext uri="{FF2B5EF4-FFF2-40B4-BE49-F238E27FC236}">
                <a16:creationId xmlns:a16="http://schemas.microsoft.com/office/drawing/2014/main" id="{A0242003-432E-4497-B792-21B49012ACBC}"/>
              </a:ext>
            </a:extLst>
          </p:cNvPr>
          <p:cNvSpPr>
            <a:spLocks noGrp="1"/>
          </p:cNvSpPr>
          <p:nvPr>
            <p:ph idx="1"/>
          </p:nvPr>
        </p:nvSpPr>
        <p:spPr>
          <a:xfrm>
            <a:off x="838200" y="1825625"/>
            <a:ext cx="10515600" cy="4667250"/>
          </a:xfrm>
        </p:spPr>
        <p:txBody>
          <a:bodyPr>
            <a:normAutofit fontScale="92500" lnSpcReduction="10000"/>
          </a:bodyPr>
          <a:lstStyle/>
          <a:p>
            <a:pPr lvl="0"/>
            <a:r>
              <a:rPr lang="en-AU" sz="2000" dirty="0"/>
              <a:t>Undermine your independence, resist pressure to make the finding you think is wanted by the organisation;</a:t>
            </a:r>
          </a:p>
          <a:p>
            <a:pPr lvl="0"/>
            <a:r>
              <a:rPr lang="en-AU" sz="2000" dirty="0"/>
              <a:t>Put too much weight on hearsay;</a:t>
            </a:r>
          </a:p>
          <a:p>
            <a:pPr lvl="0"/>
            <a:r>
              <a:rPr lang="en-AU" sz="2000" dirty="0"/>
              <a:t>Give undertakings to the parties that you will maintain confidentiality in relation to their evidence / comments. You may not be able to keep such undertakings;</a:t>
            </a:r>
          </a:p>
          <a:p>
            <a:pPr lvl="0"/>
            <a:r>
              <a:rPr lang="en-AU" sz="2000" dirty="0"/>
              <a:t>Make comments that might be interpreted by the parties as bias;</a:t>
            </a:r>
          </a:p>
          <a:p>
            <a:pPr lvl="0"/>
            <a:r>
              <a:rPr lang="en-AU" sz="2000" dirty="0"/>
              <a:t>Accept what you are told without testing it against evidence;</a:t>
            </a:r>
          </a:p>
          <a:p>
            <a:pPr lvl="0"/>
            <a:r>
              <a:rPr lang="en-AU" sz="2000" dirty="0"/>
              <a:t>Try to deal with a matter rationally without acknowledging and dealing with emotional responses from the parties being interviewed;</a:t>
            </a:r>
          </a:p>
          <a:p>
            <a:pPr lvl="0"/>
            <a:r>
              <a:rPr lang="en-AU" sz="2000" dirty="0"/>
              <a:t>Indicate your impressions prior to completing the investigation. You may actually change your initial impressions during the course of the investigation and upon the discovery of further evidence;</a:t>
            </a:r>
          </a:p>
          <a:p>
            <a:pPr lvl="0"/>
            <a:r>
              <a:rPr lang="en-AU" sz="2000" dirty="0"/>
              <a:t>Don’t offer advice that has not been asked for or make a finding that a person has acted unlawfully. It is not the role of the investigator to determine if a person has acted unlawfully. You might find that their actions or behaviour “</a:t>
            </a:r>
            <a:r>
              <a:rPr lang="en-AU" sz="2000" i="1" dirty="0"/>
              <a:t>might be capable of being characterised as unlawful by a relevant court or tribunal.”</a:t>
            </a:r>
            <a:endParaRPr lang="en-AU" sz="2000" dirty="0"/>
          </a:p>
        </p:txBody>
      </p:sp>
    </p:spTree>
    <p:extLst>
      <p:ext uri="{BB962C8B-B14F-4D97-AF65-F5344CB8AC3E}">
        <p14:creationId xmlns:p14="http://schemas.microsoft.com/office/powerpoint/2010/main" val="3247547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Lessons For Employers</a:t>
            </a:r>
          </a:p>
        </p:txBody>
      </p:sp>
      <p:sp>
        <p:nvSpPr>
          <p:cNvPr id="3" name="Content Placeholder 2"/>
          <p:cNvSpPr>
            <a:spLocks noGrp="1"/>
          </p:cNvSpPr>
          <p:nvPr>
            <p:ph idx="1"/>
          </p:nvPr>
        </p:nvSpPr>
        <p:spPr/>
        <p:txBody>
          <a:bodyPr>
            <a:normAutofit fontScale="92500" lnSpcReduction="10000"/>
          </a:bodyPr>
          <a:lstStyle/>
          <a:p>
            <a:r>
              <a:rPr lang="en-US" sz="3200" dirty="0"/>
              <a:t>The Practice must have a up-to-date Bullying &amp; Harassment Policy, and a Work Health and Safety Policy.</a:t>
            </a:r>
          </a:p>
          <a:p>
            <a:endParaRPr lang="en-US" sz="800" dirty="0"/>
          </a:p>
          <a:p>
            <a:r>
              <a:rPr lang="en-US" sz="3200" dirty="0"/>
              <a:t>Staff need to be trained in work health and safety requirements.</a:t>
            </a:r>
          </a:p>
          <a:p>
            <a:endParaRPr lang="en-US" sz="800" dirty="0"/>
          </a:p>
          <a:p>
            <a:r>
              <a:rPr lang="en-US" sz="3200" dirty="0"/>
              <a:t>There needs to be regular assessments of risks in the practice using safe steps.</a:t>
            </a:r>
          </a:p>
          <a:p>
            <a:endParaRPr lang="en-US" sz="800" dirty="0"/>
          </a:p>
          <a:p>
            <a:r>
              <a:rPr lang="en-US" sz="3200" dirty="0"/>
              <a:t>Be proactive in addressing workplace conflict, however trivial it may appear – it can easily escalate</a:t>
            </a:r>
          </a:p>
          <a:p>
            <a:r>
              <a:rPr lang="en-US" sz="3200" b="1" dirty="0"/>
              <a:t>What Other Steps</a:t>
            </a:r>
            <a:r>
              <a:rPr lang="en-US" sz="3200" dirty="0"/>
              <a:t>?</a:t>
            </a:r>
          </a:p>
          <a:p>
            <a:endParaRPr lang="en-US" sz="3200" dirty="0"/>
          </a:p>
          <a:p>
            <a:endParaRPr lang="en-AU" dirty="0"/>
          </a:p>
        </p:txBody>
      </p:sp>
      <p:pic>
        <p:nvPicPr>
          <p:cNvPr id="5" name="Picture 2" descr="AMA(ACT)LTDlogo_sml">
            <a:extLst>
              <a:ext uri="{FF2B5EF4-FFF2-40B4-BE49-F238E27FC236}">
                <a16:creationId xmlns:a16="http://schemas.microsoft.com/office/drawing/2014/main" id="{03C4F0EF-A04D-4D19-8C00-188AC44724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920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Questions</a:t>
            </a:r>
            <a:endParaRPr lang="en-AU" dirty="0"/>
          </a:p>
        </p:txBody>
      </p:sp>
      <p:graphicFrame>
        <p:nvGraphicFramePr>
          <p:cNvPr id="4" name="Object 6"/>
          <p:cNvGraphicFramePr>
            <a:graphicFrameLocks noChangeAspect="1"/>
          </p:cNvGraphicFramePr>
          <p:nvPr>
            <p:extLst>
              <p:ext uri="{D42A27DB-BD31-4B8C-83A1-F6EECF244321}">
                <p14:modId xmlns:p14="http://schemas.microsoft.com/office/powerpoint/2010/main" val="3191561154"/>
              </p:ext>
            </p:extLst>
          </p:nvPr>
        </p:nvGraphicFramePr>
        <p:xfrm>
          <a:off x="5597787" y="2357203"/>
          <a:ext cx="996426" cy="2143593"/>
        </p:xfrm>
        <a:graphic>
          <a:graphicData uri="http://schemas.openxmlformats.org/presentationml/2006/ole">
            <mc:AlternateContent xmlns:mc="http://schemas.openxmlformats.org/markup-compatibility/2006">
              <mc:Choice xmlns:v="urn:schemas-microsoft-com:vml" Requires="v">
                <p:oleObj spid="_x0000_s1055" name="Clip" r:id="rId4" imgW="1857375" imgH="3995738" progId="">
                  <p:embed/>
                </p:oleObj>
              </mc:Choice>
              <mc:Fallback>
                <p:oleObj name="Clip" r:id="rId4" imgW="1857375" imgH="3995738" progId="">
                  <p:embed/>
                  <p:pic>
                    <p:nvPicPr>
                      <p:cNvPr id="4" name="Object 6"/>
                      <p:cNvPicPr>
                        <a:picLocks noGrp="1" noChangeAspect="1" noChangeArrowheads="1"/>
                      </p:cNvPicPr>
                      <p:nvPr/>
                    </p:nvPicPr>
                    <p:blipFill>
                      <a:blip r:embed="rId5">
                        <a:lum bright="70000" contrast="100000"/>
                        <a:grayscl/>
                        <a:extLst>
                          <a:ext uri="{28A0092B-C50C-407E-A947-70E740481C1C}">
                            <a14:useLocalDpi xmlns:a14="http://schemas.microsoft.com/office/drawing/2010/main" val="0"/>
                          </a:ext>
                        </a:extLst>
                      </a:blip>
                      <a:srcRect/>
                      <a:stretch>
                        <a:fillRect/>
                      </a:stretch>
                    </p:blipFill>
                    <p:spPr bwMode="auto">
                      <a:xfrm>
                        <a:off x="5597787" y="2357203"/>
                        <a:ext cx="996426" cy="2143593"/>
                      </a:xfrm>
                      <a:prstGeom prst="rect">
                        <a:avLst/>
                      </a:prstGeom>
                      <a:noFill/>
                      <a:extLst/>
                    </p:spPr>
                  </p:pic>
                </p:oleObj>
              </mc:Fallback>
            </mc:AlternateContent>
          </a:graphicData>
        </a:graphic>
      </p:graphicFrame>
      <p:pic>
        <p:nvPicPr>
          <p:cNvPr id="6" name="Picture 2" descr="AMA(ACT)LTDlogo_sml">
            <a:extLst>
              <a:ext uri="{FF2B5EF4-FFF2-40B4-BE49-F238E27FC236}">
                <a16:creationId xmlns:a16="http://schemas.microsoft.com/office/drawing/2014/main" id="{7EDBFFF8-3253-44DB-9532-BFE189873A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6950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17C95-7C85-4788-B76A-C51680808608}"/>
              </a:ext>
            </a:extLst>
          </p:cNvPr>
          <p:cNvSpPr>
            <a:spLocks noGrp="1"/>
          </p:cNvSpPr>
          <p:nvPr>
            <p:ph type="title"/>
          </p:nvPr>
        </p:nvSpPr>
        <p:spPr/>
        <p:txBody>
          <a:bodyPr/>
          <a:lstStyle/>
          <a:p>
            <a:r>
              <a:rPr lang="en-AU" dirty="0"/>
              <a:t>Agenda</a:t>
            </a:r>
          </a:p>
        </p:txBody>
      </p:sp>
      <p:sp>
        <p:nvSpPr>
          <p:cNvPr id="6" name="Content Placeholder 5">
            <a:extLst>
              <a:ext uri="{FF2B5EF4-FFF2-40B4-BE49-F238E27FC236}">
                <a16:creationId xmlns:a16="http://schemas.microsoft.com/office/drawing/2014/main" id="{C1589C7F-EA19-4D08-974C-CA5A565D3288}"/>
              </a:ext>
            </a:extLst>
          </p:cNvPr>
          <p:cNvSpPr>
            <a:spLocks noGrp="1"/>
          </p:cNvSpPr>
          <p:nvPr>
            <p:ph idx="1"/>
          </p:nvPr>
        </p:nvSpPr>
        <p:spPr>
          <a:xfrm>
            <a:off x="838200" y="1825624"/>
            <a:ext cx="10515600" cy="4778375"/>
          </a:xfrm>
        </p:spPr>
        <p:txBody>
          <a:bodyPr>
            <a:normAutofit fontScale="70000" lnSpcReduction="20000"/>
          </a:bodyPr>
          <a:lstStyle/>
          <a:p>
            <a:pPr marL="514350" indent="-514350">
              <a:lnSpc>
                <a:spcPct val="150000"/>
              </a:lnSpc>
              <a:buFont typeface="+mj-lt"/>
              <a:buAutoNum type="arabicPeriod"/>
            </a:pPr>
            <a:r>
              <a:rPr lang="en-AU" dirty="0"/>
              <a:t>Background</a:t>
            </a:r>
          </a:p>
          <a:p>
            <a:pPr marL="971550" lvl="1" indent="-514350">
              <a:lnSpc>
                <a:spcPct val="150000"/>
              </a:lnSpc>
              <a:buFont typeface="+mj-lt"/>
              <a:buAutoNum type="alphaLcPeriod"/>
            </a:pPr>
            <a:r>
              <a:rPr lang="en-AU" dirty="0"/>
              <a:t>Defining and Identifying Bullying Behaviours</a:t>
            </a:r>
          </a:p>
          <a:p>
            <a:pPr marL="971550" lvl="1" indent="-514350">
              <a:lnSpc>
                <a:spcPct val="150000"/>
              </a:lnSpc>
              <a:buFont typeface="+mj-lt"/>
              <a:buAutoNum type="alphaLcPeriod"/>
            </a:pPr>
            <a:r>
              <a:rPr lang="en-AU" dirty="0"/>
              <a:t>Costs</a:t>
            </a:r>
          </a:p>
          <a:p>
            <a:pPr marL="514350" indent="-514350">
              <a:lnSpc>
                <a:spcPct val="150000"/>
              </a:lnSpc>
              <a:buFont typeface="+mj-lt"/>
              <a:buAutoNum type="arabicPeriod"/>
            </a:pPr>
            <a:r>
              <a:rPr lang="en-AU" dirty="0"/>
              <a:t>Legal Implications</a:t>
            </a:r>
          </a:p>
          <a:p>
            <a:pPr marL="914400" lvl="1" indent="-457200">
              <a:lnSpc>
                <a:spcPct val="150000"/>
              </a:lnSpc>
              <a:buFont typeface="+mj-lt"/>
              <a:buAutoNum type="alphaLcPeriod"/>
            </a:pPr>
            <a:r>
              <a:rPr lang="en-AU" dirty="0"/>
              <a:t>Workers Compensation</a:t>
            </a:r>
          </a:p>
          <a:p>
            <a:pPr marL="914400" lvl="1" indent="-457200">
              <a:lnSpc>
                <a:spcPct val="150000"/>
              </a:lnSpc>
              <a:buFont typeface="+mj-lt"/>
              <a:buAutoNum type="alphaLcPeriod"/>
            </a:pPr>
            <a:r>
              <a:rPr lang="en-AU" dirty="0"/>
              <a:t>Employer Responsibilities</a:t>
            </a:r>
          </a:p>
          <a:p>
            <a:pPr marL="514350" indent="-514350">
              <a:lnSpc>
                <a:spcPct val="150000"/>
              </a:lnSpc>
              <a:buFont typeface="+mj-lt"/>
              <a:buAutoNum type="arabicPeriod"/>
            </a:pPr>
            <a:r>
              <a:rPr lang="en-AU" dirty="0"/>
              <a:t>Case Studies</a:t>
            </a:r>
          </a:p>
          <a:p>
            <a:pPr marL="514350" indent="-514350">
              <a:lnSpc>
                <a:spcPct val="150000"/>
              </a:lnSpc>
              <a:buFont typeface="+mj-lt"/>
              <a:buAutoNum type="arabicPeriod"/>
            </a:pPr>
            <a:r>
              <a:rPr lang="en-AU" dirty="0"/>
              <a:t>Lessons for Employers</a:t>
            </a:r>
          </a:p>
          <a:p>
            <a:pPr marL="971550" lvl="1" indent="-514350">
              <a:lnSpc>
                <a:spcPct val="150000"/>
              </a:lnSpc>
              <a:buFont typeface="+mj-lt"/>
              <a:buAutoNum type="alphaLcPeriod"/>
            </a:pPr>
            <a:r>
              <a:rPr lang="en-AU" dirty="0"/>
              <a:t>Conducting an investigation</a:t>
            </a:r>
          </a:p>
          <a:p>
            <a:pPr marL="514350" indent="-514350">
              <a:lnSpc>
                <a:spcPct val="150000"/>
              </a:lnSpc>
              <a:buFont typeface="+mj-lt"/>
              <a:buAutoNum type="arabicPeriod"/>
            </a:pPr>
            <a:r>
              <a:rPr lang="en-AU" dirty="0"/>
              <a:t>Questions/Discussion</a:t>
            </a:r>
          </a:p>
        </p:txBody>
      </p:sp>
      <p:pic>
        <p:nvPicPr>
          <p:cNvPr id="5" name="Picture 2" descr="AMA(ACT)LTDlogo_sml">
            <a:extLst>
              <a:ext uri="{FF2B5EF4-FFF2-40B4-BE49-F238E27FC236}">
                <a16:creationId xmlns:a16="http://schemas.microsoft.com/office/drawing/2014/main" id="{3D444087-E0DC-4CE3-92E0-29CAA9337B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798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FC194-AD78-481C-9246-C887888F0E97}"/>
              </a:ext>
            </a:extLst>
          </p:cNvPr>
          <p:cNvSpPr>
            <a:spLocks noGrp="1"/>
          </p:cNvSpPr>
          <p:nvPr>
            <p:ph type="title"/>
          </p:nvPr>
        </p:nvSpPr>
        <p:spPr/>
        <p:txBody>
          <a:bodyPr/>
          <a:lstStyle/>
          <a:p>
            <a:r>
              <a:rPr lang="en-AU" dirty="0"/>
              <a:t>What is bullying?</a:t>
            </a:r>
          </a:p>
        </p:txBody>
      </p:sp>
      <p:sp>
        <p:nvSpPr>
          <p:cNvPr id="3" name="Content Placeholder 2">
            <a:extLst>
              <a:ext uri="{FF2B5EF4-FFF2-40B4-BE49-F238E27FC236}">
                <a16:creationId xmlns:a16="http://schemas.microsoft.com/office/drawing/2014/main" id="{18A8CBA9-FE82-4BC4-BBFB-BC56FA9EEDDD}"/>
              </a:ext>
            </a:extLst>
          </p:cNvPr>
          <p:cNvSpPr>
            <a:spLocks noGrp="1"/>
          </p:cNvSpPr>
          <p:nvPr>
            <p:ph idx="1"/>
          </p:nvPr>
        </p:nvSpPr>
        <p:spPr/>
        <p:txBody>
          <a:bodyPr/>
          <a:lstStyle/>
          <a:p>
            <a:r>
              <a:rPr lang="en-US" dirty="0"/>
              <a:t>Workplace bullying IS the repeated and unreasonable </a:t>
            </a:r>
            <a:r>
              <a:rPr lang="en-US" dirty="0" err="1"/>
              <a:t>behaviour</a:t>
            </a:r>
            <a:r>
              <a:rPr lang="en-US" dirty="0"/>
              <a:t> directed towards a worker or group of workers that creates a risk to their health and safety.</a:t>
            </a:r>
          </a:p>
          <a:p>
            <a:pPr marL="0" indent="0">
              <a:buNone/>
            </a:pPr>
            <a:endParaRPr lang="en-US" dirty="0"/>
          </a:p>
          <a:p>
            <a:r>
              <a:rPr lang="en-US" dirty="0"/>
              <a:t>Workplace bullying IS NOT performance management, goal setting exercises or managing </a:t>
            </a:r>
            <a:r>
              <a:rPr lang="en-US" dirty="0" err="1"/>
              <a:t>organisational</a:t>
            </a:r>
            <a:r>
              <a:rPr lang="en-US" dirty="0"/>
              <a:t> change.</a:t>
            </a:r>
          </a:p>
          <a:p>
            <a:endParaRPr lang="en-US" dirty="0"/>
          </a:p>
          <a:p>
            <a:r>
              <a:rPr lang="en-US" dirty="0"/>
              <a:t>Workplace bullying includes sexual harassment</a:t>
            </a:r>
            <a:endParaRPr lang="en-AU" dirty="0"/>
          </a:p>
          <a:p>
            <a:endParaRPr lang="en-AU" dirty="0"/>
          </a:p>
        </p:txBody>
      </p:sp>
      <p:pic>
        <p:nvPicPr>
          <p:cNvPr id="4" name="Picture 2" descr="AMA(ACT)LTDlogo_sml">
            <a:extLst>
              <a:ext uri="{FF2B5EF4-FFF2-40B4-BE49-F238E27FC236}">
                <a16:creationId xmlns:a16="http://schemas.microsoft.com/office/drawing/2014/main" id="{98C1934A-02E6-44E2-AF27-CDF19FFB6E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0481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MA(ACT)LTDlogo_sml">
            <a:extLst>
              <a:ext uri="{FF2B5EF4-FFF2-40B4-BE49-F238E27FC236}">
                <a16:creationId xmlns:a16="http://schemas.microsoft.com/office/drawing/2014/main" id="{46177890-EADC-4C83-81A2-8D0E4AB9F9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a:extLst>
              <a:ext uri="{FF2B5EF4-FFF2-40B4-BE49-F238E27FC236}">
                <a16:creationId xmlns:a16="http://schemas.microsoft.com/office/drawing/2014/main" id="{920E0E78-F498-4615-9E7D-22282009E0B3}"/>
              </a:ext>
            </a:extLst>
          </p:cNvPr>
          <p:cNvSpPr>
            <a:spLocks noGrp="1"/>
          </p:cNvSpPr>
          <p:nvPr>
            <p:ph type="title"/>
          </p:nvPr>
        </p:nvSpPr>
        <p:spPr/>
        <p:txBody>
          <a:bodyPr/>
          <a:lstStyle/>
          <a:p>
            <a:r>
              <a:rPr lang="en-AU" dirty="0"/>
              <a:t>Y-Chart</a:t>
            </a:r>
          </a:p>
        </p:txBody>
      </p:sp>
      <p:pic>
        <p:nvPicPr>
          <p:cNvPr id="2050" name="Picture 2" descr="Image result for y-chart">
            <a:extLst>
              <a:ext uri="{FF2B5EF4-FFF2-40B4-BE49-F238E27FC236}">
                <a16:creationId xmlns:a16="http://schemas.microsoft.com/office/drawing/2014/main" id="{9C7C4B65-C103-4A10-A438-46E860B2AD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0668" y="1470103"/>
            <a:ext cx="5650664" cy="3917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750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MA(ACT)LTDlogo_sml">
            <a:extLst>
              <a:ext uri="{FF2B5EF4-FFF2-40B4-BE49-F238E27FC236}">
                <a16:creationId xmlns:a16="http://schemas.microsoft.com/office/drawing/2014/main" id="{3D6D7D3D-1BFD-4783-85C5-06C223B4E4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AE3D92C-6788-48E6-867B-B0AB364941FB}"/>
              </a:ext>
            </a:extLst>
          </p:cNvPr>
          <p:cNvSpPr>
            <a:spLocks noGrp="1"/>
          </p:cNvSpPr>
          <p:nvPr>
            <p:ph type="title"/>
          </p:nvPr>
        </p:nvSpPr>
        <p:spPr/>
        <p:txBody>
          <a:bodyPr/>
          <a:lstStyle/>
          <a:p>
            <a:r>
              <a:rPr lang="en-AU"/>
              <a:t>Bullying Behaviours</a:t>
            </a:r>
          </a:p>
        </p:txBody>
      </p:sp>
      <p:sp>
        <p:nvSpPr>
          <p:cNvPr id="3" name="Content Placeholder 2">
            <a:extLst>
              <a:ext uri="{FF2B5EF4-FFF2-40B4-BE49-F238E27FC236}">
                <a16:creationId xmlns:a16="http://schemas.microsoft.com/office/drawing/2014/main" id="{D0C5A942-9ACE-42BC-AC14-92FF7CDC9382}"/>
              </a:ext>
            </a:extLst>
          </p:cNvPr>
          <p:cNvSpPr>
            <a:spLocks noGrp="1"/>
          </p:cNvSpPr>
          <p:nvPr>
            <p:ph sz="half" idx="1"/>
          </p:nvPr>
        </p:nvSpPr>
        <p:spPr/>
        <p:txBody>
          <a:bodyPr>
            <a:normAutofit fontScale="62500" lnSpcReduction="20000"/>
          </a:bodyPr>
          <a:lstStyle/>
          <a:p>
            <a:r>
              <a:rPr lang="en-US" dirty="0"/>
              <a:t>abusive, insulting or offensive language or comments (including belittling, demeaning or </a:t>
            </a:r>
            <a:r>
              <a:rPr lang="en-US" dirty="0" err="1"/>
              <a:t>patronising</a:t>
            </a:r>
            <a:r>
              <a:rPr lang="en-US" dirty="0"/>
              <a:t> someone, especially in front of others)</a:t>
            </a:r>
          </a:p>
          <a:p>
            <a:r>
              <a:rPr lang="en-US" dirty="0"/>
              <a:t>unjustified or unreasonable criticism or complaints</a:t>
            </a:r>
          </a:p>
          <a:p>
            <a:r>
              <a:rPr lang="en-US" dirty="0"/>
              <a:t>singling someone out and treating them differently from others</a:t>
            </a:r>
          </a:p>
          <a:p>
            <a:r>
              <a:rPr lang="en-US" dirty="0"/>
              <a:t>withholding information, supervision, consultation, training or resources deliberately to prevent someone doing their job</a:t>
            </a:r>
          </a:p>
          <a:p>
            <a:r>
              <a:rPr lang="en-US" dirty="0"/>
              <a:t>setting unreasonable timelines or constantly changing deadlines</a:t>
            </a:r>
          </a:p>
          <a:p>
            <a:r>
              <a:rPr lang="en-US" dirty="0"/>
              <a:t>spreading misinformation or malicious </a:t>
            </a:r>
            <a:r>
              <a:rPr lang="en-US" dirty="0" err="1"/>
              <a:t>rumours</a:t>
            </a:r>
            <a:endParaRPr lang="en-US" dirty="0"/>
          </a:p>
          <a:p>
            <a:r>
              <a:rPr lang="en-US" dirty="0"/>
              <a:t>changing work arrangements, such as rosters and leave, to deliberately inconvenience someone</a:t>
            </a:r>
          </a:p>
          <a:p>
            <a:r>
              <a:rPr lang="en-US" dirty="0"/>
              <a:t>setting tasks that are unreasonably below or above someone's skill level</a:t>
            </a:r>
          </a:p>
        </p:txBody>
      </p:sp>
      <p:sp>
        <p:nvSpPr>
          <p:cNvPr id="4" name="Content Placeholder 3">
            <a:extLst>
              <a:ext uri="{FF2B5EF4-FFF2-40B4-BE49-F238E27FC236}">
                <a16:creationId xmlns:a16="http://schemas.microsoft.com/office/drawing/2014/main" id="{5515E8BF-4452-4CF7-8F32-991C44AD93B2}"/>
              </a:ext>
            </a:extLst>
          </p:cNvPr>
          <p:cNvSpPr>
            <a:spLocks noGrp="1"/>
          </p:cNvSpPr>
          <p:nvPr>
            <p:ph sz="half" idx="2"/>
          </p:nvPr>
        </p:nvSpPr>
        <p:spPr>
          <a:xfrm>
            <a:off x="6096000" y="1825625"/>
            <a:ext cx="5181600" cy="4351338"/>
          </a:xfrm>
        </p:spPr>
        <p:txBody>
          <a:bodyPr>
            <a:normAutofit fontScale="62500" lnSpcReduction="20000"/>
          </a:bodyPr>
          <a:lstStyle/>
          <a:p>
            <a:r>
              <a:rPr lang="en-US" dirty="0"/>
              <a:t>humiliating, shouting at or threatening someone</a:t>
            </a:r>
          </a:p>
          <a:p>
            <a:r>
              <a:rPr lang="en-US" dirty="0"/>
              <a:t>excluding someone from taking part in activities that relate to their work</a:t>
            </a:r>
          </a:p>
          <a:p>
            <a:r>
              <a:rPr lang="en-US" dirty="0"/>
              <a:t>refusal to acknowledge contributions and achievements (such as finding out that a person's work – and the credit for it – has been stolen or </a:t>
            </a:r>
            <a:r>
              <a:rPr lang="en-US" dirty="0" err="1"/>
              <a:t>plagiarised</a:t>
            </a:r>
            <a:r>
              <a:rPr lang="en-US" dirty="0"/>
              <a:t>)</a:t>
            </a:r>
          </a:p>
          <a:p>
            <a:r>
              <a:rPr lang="en-US" dirty="0"/>
              <a:t>initiation or hazing – where someone is made to do humiliating or inappropriate things</a:t>
            </a:r>
          </a:p>
          <a:p>
            <a:r>
              <a:rPr lang="en-US" dirty="0"/>
              <a:t>teasing or playing practical jokes</a:t>
            </a:r>
          </a:p>
          <a:p>
            <a:r>
              <a:rPr lang="en-US" dirty="0"/>
              <a:t>refusing annual leave, sick leave, and especially compassionate leave without reasonable grounds</a:t>
            </a:r>
          </a:p>
          <a:p>
            <a:r>
              <a:rPr lang="en-US" dirty="0"/>
              <a:t>playing mind games, ganging up or other psychological harassment</a:t>
            </a:r>
          </a:p>
          <a:p>
            <a:r>
              <a:rPr lang="en-US" dirty="0"/>
              <a:t>intimidation (making someone feel less important and undervalued)</a:t>
            </a:r>
          </a:p>
        </p:txBody>
      </p:sp>
    </p:spTree>
    <p:extLst>
      <p:ext uri="{BB962C8B-B14F-4D97-AF65-F5344CB8AC3E}">
        <p14:creationId xmlns:p14="http://schemas.microsoft.com/office/powerpoint/2010/main" val="909684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BB4F0-5906-4DCF-8BF0-D634AB17D883}"/>
              </a:ext>
            </a:extLst>
          </p:cNvPr>
          <p:cNvSpPr>
            <a:spLocks noGrp="1"/>
          </p:cNvSpPr>
          <p:nvPr>
            <p:ph type="title"/>
          </p:nvPr>
        </p:nvSpPr>
        <p:spPr/>
        <p:txBody>
          <a:bodyPr/>
          <a:lstStyle/>
          <a:p>
            <a:r>
              <a:rPr lang="en-AU" dirty="0"/>
              <a:t>The D-</a:t>
            </a:r>
            <a:r>
              <a:rPr lang="en-AU" dirty="0" err="1"/>
              <a:t>Zaster</a:t>
            </a:r>
            <a:r>
              <a:rPr lang="en-AU" dirty="0"/>
              <a:t> Zone</a:t>
            </a:r>
          </a:p>
        </p:txBody>
      </p:sp>
      <p:sp>
        <p:nvSpPr>
          <p:cNvPr id="3" name="Content Placeholder 2">
            <a:extLst>
              <a:ext uri="{FF2B5EF4-FFF2-40B4-BE49-F238E27FC236}">
                <a16:creationId xmlns:a16="http://schemas.microsoft.com/office/drawing/2014/main" id="{597D6525-0A63-4866-BD38-8CA1424BF3B7}"/>
              </a:ext>
            </a:extLst>
          </p:cNvPr>
          <p:cNvSpPr>
            <a:spLocks noGrp="1"/>
          </p:cNvSpPr>
          <p:nvPr>
            <p:ph sz="half" idx="1"/>
          </p:nvPr>
        </p:nvSpPr>
        <p:spPr>
          <a:xfrm>
            <a:off x="838200" y="1825625"/>
            <a:ext cx="10622280" cy="4351338"/>
          </a:xfrm>
        </p:spPr>
        <p:txBody>
          <a:bodyPr>
            <a:normAutofit fontScale="92500" lnSpcReduction="10000"/>
          </a:bodyPr>
          <a:lstStyle/>
          <a:p>
            <a:pPr marL="0" indent="0">
              <a:buNone/>
            </a:pPr>
            <a:r>
              <a:rPr lang="en-US" dirty="0"/>
              <a:t>These risks to health and safety can be described by the D-</a:t>
            </a:r>
            <a:r>
              <a:rPr lang="en-US" dirty="0" err="1"/>
              <a:t>Zaster</a:t>
            </a:r>
            <a:r>
              <a:rPr lang="en-US" dirty="0"/>
              <a:t> Zone, which outlines a number of victim impacts:</a:t>
            </a:r>
          </a:p>
          <a:p>
            <a:r>
              <a:rPr lang="en-US" dirty="0"/>
              <a:t>Distaste, disgust, distraught, despair</a:t>
            </a:r>
          </a:p>
          <a:p>
            <a:r>
              <a:rPr lang="en-US" dirty="0"/>
              <a:t>Destruction: families, relationships, careers</a:t>
            </a:r>
          </a:p>
          <a:p>
            <a:r>
              <a:rPr lang="en-US" dirty="0"/>
              <a:t>Disengagement: life, relationships, job</a:t>
            </a:r>
          </a:p>
          <a:p>
            <a:r>
              <a:rPr lang="en-US" dirty="0"/>
              <a:t>Depression and nervous breakdowns</a:t>
            </a:r>
          </a:p>
          <a:p>
            <a:r>
              <a:rPr lang="en-US" dirty="0"/>
              <a:t>Disease: hypertension, eczema, colitis, ulcers</a:t>
            </a:r>
          </a:p>
          <a:p>
            <a:r>
              <a:rPr lang="en-US" dirty="0"/>
              <a:t>Drugs: self-medication (pills or alcohol)</a:t>
            </a:r>
          </a:p>
          <a:p>
            <a:r>
              <a:rPr lang="en-US" dirty="0"/>
              <a:t>Departures: leaving job, home, city</a:t>
            </a:r>
          </a:p>
          <a:p>
            <a:r>
              <a:rPr lang="en-US" dirty="0"/>
              <a:t>Death: by suicide, by disease</a:t>
            </a:r>
          </a:p>
        </p:txBody>
      </p:sp>
      <p:pic>
        <p:nvPicPr>
          <p:cNvPr id="5" name="Picture 2" descr="AMA(ACT)LTDlogo_sml">
            <a:extLst>
              <a:ext uri="{FF2B5EF4-FFF2-40B4-BE49-F238E27FC236}">
                <a16:creationId xmlns:a16="http://schemas.microsoft.com/office/drawing/2014/main" id="{496479E3-6712-4311-909B-0F232E59D1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262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F8CAC9-377F-46A1-8DD5-B48ED7732703}"/>
              </a:ext>
            </a:extLst>
          </p:cNvPr>
          <p:cNvSpPr>
            <a:spLocks noGrp="1"/>
          </p:cNvSpPr>
          <p:nvPr>
            <p:ph type="title"/>
          </p:nvPr>
        </p:nvSpPr>
        <p:spPr/>
        <p:txBody>
          <a:bodyPr/>
          <a:lstStyle/>
          <a:p>
            <a:r>
              <a:rPr lang="en-AU" dirty="0"/>
              <a:t>The Cost of Bullying</a:t>
            </a:r>
          </a:p>
        </p:txBody>
      </p:sp>
      <p:sp>
        <p:nvSpPr>
          <p:cNvPr id="6" name="Content Placeholder 5">
            <a:extLst>
              <a:ext uri="{FF2B5EF4-FFF2-40B4-BE49-F238E27FC236}">
                <a16:creationId xmlns:a16="http://schemas.microsoft.com/office/drawing/2014/main" id="{718C30F3-3450-4BFA-A146-3E9DCD210FB7}"/>
              </a:ext>
            </a:extLst>
          </p:cNvPr>
          <p:cNvSpPr>
            <a:spLocks noGrp="1"/>
          </p:cNvSpPr>
          <p:nvPr>
            <p:ph idx="1"/>
          </p:nvPr>
        </p:nvSpPr>
        <p:spPr/>
        <p:txBody>
          <a:bodyPr/>
          <a:lstStyle/>
          <a:p>
            <a:r>
              <a:rPr lang="en-US" dirty="0"/>
              <a:t>In pure economic terms the cost of sexual harassment and bullying amounts to $700 million per year. In fact this figure is in all likelihood far higher when we consider that the cost of depression alone to Australian economy according to a Safe Work Australia study in 2013 was a staggering $12.6 billion.</a:t>
            </a:r>
          </a:p>
          <a:p>
            <a:r>
              <a:rPr lang="en-US" dirty="0"/>
              <a:t>In the UK a 2008 study conducted by the Chartered Management Institute found that </a:t>
            </a:r>
            <a:r>
              <a:rPr lang="en-US" b="1" dirty="0"/>
              <a:t>100 million</a:t>
            </a:r>
            <a:r>
              <a:rPr lang="en-US" dirty="0"/>
              <a:t> days were lost in productivity, turnover due to sexual harassment and bullying.</a:t>
            </a:r>
          </a:p>
          <a:p>
            <a:endParaRPr lang="en-AU" dirty="0"/>
          </a:p>
        </p:txBody>
      </p:sp>
      <p:sp>
        <p:nvSpPr>
          <p:cNvPr id="2" name="Rectangle 1">
            <a:extLst>
              <a:ext uri="{FF2B5EF4-FFF2-40B4-BE49-F238E27FC236}">
                <a16:creationId xmlns:a16="http://schemas.microsoft.com/office/drawing/2014/main" id="{804F89C6-E807-497C-AC6D-580B453E7767}"/>
              </a:ext>
            </a:extLst>
          </p:cNvPr>
          <p:cNvSpPr/>
          <p:nvPr/>
        </p:nvSpPr>
        <p:spPr>
          <a:xfrm>
            <a:off x="2824480" y="2214880"/>
            <a:ext cx="1889760" cy="41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BB4C4885-AE4F-45DA-BA38-2CAFBA5D421C}"/>
              </a:ext>
            </a:extLst>
          </p:cNvPr>
          <p:cNvSpPr/>
          <p:nvPr/>
        </p:nvSpPr>
        <p:spPr>
          <a:xfrm>
            <a:off x="3586480" y="3429000"/>
            <a:ext cx="1889760" cy="41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a:extLst>
              <a:ext uri="{FF2B5EF4-FFF2-40B4-BE49-F238E27FC236}">
                <a16:creationId xmlns:a16="http://schemas.microsoft.com/office/drawing/2014/main" id="{DFF8242D-FC59-4751-9091-7C35984F11EC}"/>
              </a:ext>
            </a:extLst>
          </p:cNvPr>
          <p:cNvSpPr/>
          <p:nvPr/>
        </p:nvSpPr>
        <p:spPr>
          <a:xfrm>
            <a:off x="3982720" y="4234815"/>
            <a:ext cx="1717040" cy="416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2" descr="AMA(ACT)LTDlogo_sml">
            <a:extLst>
              <a:ext uri="{FF2B5EF4-FFF2-40B4-BE49-F238E27FC236}">
                <a16:creationId xmlns:a16="http://schemas.microsoft.com/office/drawing/2014/main" id="{B6F4B921-7018-458D-9CB6-1CEF06FB6F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17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00"/>
                                        <p:tgtEl>
                                          <p:spTgt spid="7"/>
                                        </p:tgtEl>
                                        <p:attrNameLst>
                                          <p:attrName>ppt_x</p:attrName>
                                        </p:attrNameLst>
                                      </p:cBhvr>
                                      <p:tavLst>
                                        <p:tav tm="0">
                                          <p:val>
                                            <p:strVal val="ppt_x"/>
                                          </p:val>
                                        </p:tav>
                                        <p:tav tm="100000">
                                          <p:val>
                                            <p:strVal val="ppt_x"/>
                                          </p:val>
                                        </p:tav>
                                      </p:tavLst>
                                    </p:anim>
                                    <p:anim calcmode="lin" valueType="num">
                                      <p:cBhvr additive="base">
                                        <p:cTn id="12" dur="500"/>
                                        <p:tgtEl>
                                          <p:spTgt spid="7"/>
                                        </p:tgtEl>
                                        <p:attrNameLst>
                                          <p:attrName>ppt_y</p:attrName>
                                        </p:attrNameLst>
                                      </p:cBhvr>
                                      <p:tavLst>
                                        <p:tav tm="0">
                                          <p:val>
                                            <p:strVal val="ppt_y"/>
                                          </p:val>
                                        </p:tav>
                                        <p:tav tm="100000">
                                          <p:val>
                                            <p:strVal val="1+ppt_h/2"/>
                                          </p:val>
                                        </p:tav>
                                      </p:tavLst>
                                    </p:anim>
                                    <p:set>
                                      <p:cBhvr>
                                        <p:cTn id="13" dur="1" fill="hold">
                                          <p:stCondLst>
                                            <p:cond delay="499"/>
                                          </p:stCondLst>
                                        </p:cTn>
                                        <p:tgtEl>
                                          <p:spTgt spid="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exit" presetSubtype="0" fill="hold" grpId="0" nodeType="clickEffect">
                                  <p:stCondLst>
                                    <p:cond delay="0"/>
                                  </p:stCondLst>
                                  <p:childTnLst>
                                    <p:animEffect transition="out" filter="fade">
                                      <p:cBhvr>
                                        <p:cTn id="17" dur="1000"/>
                                        <p:tgtEl>
                                          <p:spTgt spid="8"/>
                                        </p:tgtEl>
                                      </p:cBhvr>
                                    </p:animEffect>
                                    <p:anim calcmode="lin" valueType="num">
                                      <p:cBhvr>
                                        <p:cTn id="18" dur="1000"/>
                                        <p:tgtEl>
                                          <p:spTgt spid="8"/>
                                        </p:tgtEl>
                                        <p:attrNameLst>
                                          <p:attrName>ppt_x</p:attrName>
                                        </p:attrNameLst>
                                      </p:cBhvr>
                                      <p:tavLst>
                                        <p:tav tm="0">
                                          <p:val>
                                            <p:strVal val="ppt_x"/>
                                          </p:val>
                                        </p:tav>
                                        <p:tav tm="100000">
                                          <p:val>
                                            <p:strVal val="ppt_x"/>
                                          </p:val>
                                        </p:tav>
                                      </p:tavLst>
                                    </p:anim>
                                    <p:anim calcmode="lin" valueType="num">
                                      <p:cBhvr>
                                        <p:cTn id="19" dur="1000"/>
                                        <p:tgtEl>
                                          <p:spTgt spid="8"/>
                                        </p:tgtEl>
                                        <p:attrNameLst>
                                          <p:attrName>ppt_y</p:attrName>
                                        </p:attrNameLst>
                                      </p:cBhvr>
                                      <p:tavLst>
                                        <p:tav tm="0">
                                          <p:val>
                                            <p:strVal val="ppt_y"/>
                                          </p:val>
                                        </p:tav>
                                        <p:tav tm="100000">
                                          <p:val>
                                            <p:strVal val="ppt_y+.1"/>
                                          </p:val>
                                        </p:tav>
                                      </p:tavLst>
                                    </p:anim>
                                    <p:set>
                                      <p:cBhvr>
                                        <p:cTn id="20"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MA(ACT)LTDlogo_sml">
            <a:extLst>
              <a:ext uri="{FF2B5EF4-FFF2-40B4-BE49-F238E27FC236}">
                <a16:creationId xmlns:a16="http://schemas.microsoft.com/office/drawing/2014/main" id="{6DA619FE-74D6-4BE3-B71F-F064A50A2E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7944A9A-03BA-4925-ADD9-224AC2D30053}"/>
              </a:ext>
            </a:extLst>
          </p:cNvPr>
          <p:cNvSpPr>
            <a:spLocks noGrp="1"/>
          </p:cNvSpPr>
          <p:nvPr>
            <p:ph type="title"/>
          </p:nvPr>
        </p:nvSpPr>
        <p:spPr/>
        <p:txBody>
          <a:bodyPr/>
          <a:lstStyle/>
          <a:p>
            <a:r>
              <a:rPr lang="en-AU" dirty="0"/>
              <a:t>Legal Requirements</a:t>
            </a:r>
          </a:p>
        </p:txBody>
      </p:sp>
      <p:sp>
        <p:nvSpPr>
          <p:cNvPr id="3" name="Content Placeholder 2">
            <a:extLst>
              <a:ext uri="{FF2B5EF4-FFF2-40B4-BE49-F238E27FC236}">
                <a16:creationId xmlns:a16="http://schemas.microsoft.com/office/drawing/2014/main" id="{EF7BAEA2-BEF0-4EAC-8351-96D87F08DA59}"/>
              </a:ext>
            </a:extLst>
          </p:cNvPr>
          <p:cNvSpPr>
            <a:spLocks noGrp="1"/>
          </p:cNvSpPr>
          <p:nvPr>
            <p:ph idx="1"/>
          </p:nvPr>
        </p:nvSpPr>
        <p:spPr>
          <a:xfrm>
            <a:off x="838200" y="1581149"/>
            <a:ext cx="10515600" cy="5276851"/>
          </a:xfrm>
        </p:spPr>
        <p:txBody>
          <a:bodyPr>
            <a:normAutofit fontScale="92500" lnSpcReduction="10000"/>
          </a:bodyPr>
          <a:lstStyle/>
          <a:p>
            <a:r>
              <a:rPr lang="en-AU" i="1" dirty="0"/>
              <a:t>Work Health and Safety Act 2011 </a:t>
            </a:r>
            <a:r>
              <a:rPr lang="en-AU" dirty="0"/>
              <a:t>(ACT)</a:t>
            </a:r>
          </a:p>
          <a:p>
            <a:pPr lvl="1"/>
            <a:r>
              <a:rPr lang="en-AU" dirty="0"/>
              <a:t>Employer - reasonably practical steps to eliminate or minimise harm from risks to health and safety</a:t>
            </a:r>
          </a:p>
          <a:p>
            <a:pPr lvl="1"/>
            <a:r>
              <a:rPr lang="en-AU" dirty="0"/>
              <a:t>Employee – duty to not expose themselves or others to work safety risks</a:t>
            </a:r>
          </a:p>
          <a:p>
            <a:pPr lvl="1"/>
            <a:r>
              <a:rPr lang="en-AU" dirty="0"/>
              <a:t>Vicarious liability</a:t>
            </a:r>
          </a:p>
          <a:p>
            <a:r>
              <a:rPr lang="en-AU" i="1" dirty="0"/>
              <a:t>Discrimination Act 1991 </a:t>
            </a:r>
            <a:r>
              <a:rPr lang="en-AU" dirty="0"/>
              <a:t>(ACT)</a:t>
            </a:r>
          </a:p>
          <a:p>
            <a:pPr lvl="1"/>
            <a:r>
              <a:rPr lang="en-AU" dirty="0"/>
              <a:t>It is unlawful to discriminate against another person on the bases of gender, sexual orientation, religion, race, professional associations, disability, marital or parental status, pregnancy, breastfeeding, age and a range of other personal attributes.</a:t>
            </a:r>
          </a:p>
          <a:p>
            <a:pPr lvl="1"/>
            <a:r>
              <a:rPr lang="en-AU" dirty="0"/>
              <a:t>Discrimination on any of these grounds can be referred to the ACT Human Rights Commission</a:t>
            </a:r>
          </a:p>
          <a:p>
            <a:r>
              <a:rPr lang="en-AU" i="1" dirty="0"/>
              <a:t>Workers Compensation Act 1951 </a:t>
            </a:r>
            <a:r>
              <a:rPr lang="en-AU" dirty="0"/>
              <a:t>(ACT)</a:t>
            </a:r>
          </a:p>
          <a:p>
            <a:pPr lvl="1"/>
            <a:r>
              <a:rPr lang="en-AU" dirty="0"/>
              <a:t>Private sector workers can claim compensation is respect of any medical conditions incurred as a result of workplace bullying.</a:t>
            </a:r>
          </a:p>
          <a:p>
            <a:pPr lvl="1"/>
            <a:r>
              <a:rPr lang="en-AU" dirty="0"/>
              <a:t>Focus of this Act is on compensation, not apportioning blame.</a:t>
            </a:r>
          </a:p>
        </p:txBody>
      </p:sp>
    </p:spTree>
    <p:extLst>
      <p:ext uri="{BB962C8B-B14F-4D97-AF65-F5344CB8AC3E}">
        <p14:creationId xmlns:p14="http://schemas.microsoft.com/office/powerpoint/2010/main" val="4129234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Workers Compensation and Bullying</a:t>
            </a:r>
          </a:p>
        </p:txBody>
      </p:sp>
      <p:sp>
        <p:nvSpPr>
          <p:cNvPr id="3" name="Content Placeholder 2"/>
          <p:cNvSpPr>
            <a:spLocks noGrp="1"/>
          </p:cNvSpPr>
          <p:nvPr>
            <p:ph idx="1"/>
          </p:nvPr>
        </p:nvSpPr>
        <p:spPr/>
        <p:txBody>
          <a:bodyPr>
            <a:normAutofit/>
          </a:bodyPr>
          <a:lstStyle/>
          <a:p>
            <a:r>
              <a:rPr lang="en-AU" sz="2600" dirty="0"/>
              <a:t>Accepted claims for mental stress in the workplace (about half of which are related to bullying) peaked in 2004, reaching about 8,000 across Australia. Since then claims, have hovered around 6,000 claims each year. </a:t>
            </a:r>
          </a:p>
          <a:p>
            <a:r>
              <a:rPr lang="en-US" sz="2600" dirty="0"/>
              <a:t>The ACT is the only jurisdiction that has no threshold or limit on Common Law claims. </a:t>
            </a:r>
          </a:p>
          <a:p>
            <a:r>
              <a:rPr lang="en-US" sz="2600" dirty="0"/>
              <a:t>The ACT is the “</a:t>
            </a:r>
            <a:r>
              <a:rPr lang="en-US" sz="2600" b="1" dirty="0"/>
              <a:t>Workers’ Compensation Capital of Australia”</a:t>
            </a:r>
            <a:endParaRPr lang="en-US" sz="2600" dirty="0"/>
          </a:p>
          <a:p>
            <a:r>
              <a:rPr lang="en-US" sz="2600" dirty="0"/>
              <a:t>Why are the Plaintiff Lawyers spending so much on advertising?.</a:t>
            </a:r>
          </a:p>
          <a:p>
            <a:r>
              <a:rPr lang="en-US" sz="2600" dirty="0"/>
              <a:t>Over the years all reform efforts have been nobbled by influence peddling, by Unions and Plaintiff lawyers.</a:t>
            </a:r>
          </a:p>
          <a:p>
            <a:pPr>
              <a:buFont typeface="Wingdings" panose="05000000000000000000" pitchFamily="2" charset="2"/>
              <a:buChar char="Ø"/>
            </a:pPr>
            <a:endParaRPr lang="en-US" sz="1900" dirty="0"/>
          </a:p>
          <a:p>
            <a:pPr>
              <a:buFont typeface="Wingdings" panose="05000000000000000000" pitchFamily="2" charset="2"/>
              <a:buChar char="Ø"/>
            </a:pPr>
            <a:endParaRPr lang="en-US" sz="2800" dirty="0"/>
          </a:p>
          <a:p>
            <a:pPr>
              <a:buFont typeface="Wingdings" panose="05000000000000000000" pitchFamily="2" charset="2"/>
              <a:buChar char="Ø"/>
            </a:pPr>
            <a:endParaRPr lang="en-US" sz="2800" dirty="0"/>
          </a:p>
          <a:p>
            <a:pPr>
              <a:buFont typeface="Wingdings" panose="05000000000000000000" pitchFamily="2" charset="2"/>
              <a:buChar char="Ø"/>
            </a:pPr>
            <a:endParaRPr lang="en-US" sz="2800" dirty="0"/>
          </a:p>
          <a:p>
            <a:pPr>
              <a:buFont typeface="Wingdings" panose="05000000000000000000" pitchFamily="2" charset="2"/>
              <a:buChar char="Ø"/>
            </a:pPr>
            <a:endParaRPr lang="en-US" sz="2800" dirty="0"/>
          </a:p>
          <a:p>
            <a:pPr>
              <a:buFont typeface="Wingdings" panose="05000000000000000000" pitchFamily="2" charset="2"/>
              <a:buChar char="Ø"/>
            </a:pPr>
            <a:endParaRPr lang="en-US" sz="2800" dirty="0"/>
          </a:p>
          <a:p>
            <a:pPr>
              <a:buFont typeface="Wingdings" panose="05000000000000000000" pitchFamily="2" charset="2"/>
              <a:buChar char="Ø"/>
            </a:pPr>
            <a:endParaRPr lang="en-US" sz="2800" dirty="0"/>
          </a:p>
          <a:p>
            <a:pPr marL="0" indent="0">
              <a:buNone/>
            </a:pPr>
            <a:endParaRPr lang="en-US" sz="2800" dirty="0"/>
          </a:p>
          <a:p>
            <a:pPr>
              <a:buFont typeface="Wingdings" panose="05000000000000000000" pitchFamily="2" charset="2"/>
              <a:buChar char="Ø"/>
            </a:pPr>
            <a:endParaRPr lang="en-US" sz="2800" dirty="0"/>
          </a:p>
          <a:p>
            <a:pPr marL="0" indent="0">
              <a:buNone/>
            </a:pPr>
            <a:endParaRPr lang="en-AU" dirty="0"/>
          </a:p>
        </p:txBody>
      </p:sp>
      <p:pic>
        <p:nvPicPr>
          <p:cNvPr id="8194" name="Picture 2" descr="AMA(ACT)LTDlogo_s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850" y="5136994"/>
            <a:ext cx="12668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526396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721</TotalTime>
  <Words>1890</Words>
  <Application>Microsoft Office PowerPoint</Application>
  <PresentationFormat>Widescreen</PresentationFormat>
  <Paragraphs>161</Paragraphs>
  <Slides>19</Slides>
  <Notes>11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5" baseType="lpstr">
      <vt:lpstr>Arial</vt:lpstr>
      <vt:lpstr>Calibri</vt:lpstr>
      <vt:lpstr>Calibri Light</vt:lpstr>
      <vt:lpstr>Wingdings</vt:lpstr>
      <vt:lpstr>Office Theme</vt:lpstr>
      <vt:lpstr>Clip</vt:lpstr>
      <vt:lpstr>Bullying in the Workplace</vt:lpstr>
      <vt:lpstr>Agenda</vt:lpstr>
      <vt:lpstr>What is bullying?</vt:lpstr>
      <vt:lpstr>Y-Chart</vt:lpstr>
      <vt:lpstr>Bullying Behaviours</vt:lpstr>
      <vt:lpstr>The D-Zaster Zone</vt:lpstr>
      <vt:lpstr>The Cost of Bullying</vt:lpstr>
      <vt:lpstr>Legal Requirements</vt:lpstr>
      <vt:lpstr>Workers Compensation and Bullying</vt:lpstr>
      <vt:lpstr>ACT Case Studies</vt:lpstr>
      <vt:lpstr>ACT Case Studies</vt:lpstr>
      <vt:lpstr>ACT Case Studies</vt:lpstr>
      <vt:lpstr>How does this happen?</vt:lpstr>
      <vt:lpstr>National Case Study</vt:lpstr>
      <vt:lpstr>Conducting an Investigation</vt:lpstr>
      <vt:lpstr>The “Dos”</vt:lpstr>
      <vt:lpstr>The “Don’t’s”</vt:lpstr>
      <vt:lpstr>Lessons For Employers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Bullying in the Workplace</dc:title>
  <dc:creator>Christine Neou</dc:creator>
  <cp:lastModifiedBy>Christine Neou</cp:lastModifiedBy>
  <cp:revision>31</cp:revision>
  <cp:lastPrinted>2018-07-02T01:42:37Z</cp:lastPrinted>
  <dcterms:created xsi:type="dcterms:W3CDTF">2018-06-27T03:33:54Z</dcterms:created>
  <dcterms:modified xsi:type="dcterms:W3CDTF">2018-08-14T00:47:16Z</dcterms:modified>
</cp:coreProperties>
</file>