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76" r:id="rId3"/>
    <p:sldId id="258" r:id="rId4"/>
    <p:sldId id="277" r:id="rId5"/>
    <p:sldId id="279" r:id="rId6"/>
    <p:sldId id="259" r:id="rId7"/>
    <p:sldId id="281" r:id="rId8"/>
    <p:sldId id="278" r:id="rId9"/>
    <p:sldId id="280" r:id="rId10"/>
    <p:sldId id="273" r:id="rId11"/>
    <p:sldId id="261" r:id="rId12"/>
    <p:sldId id="274" r:id="rId13"/>
    <p:sldId id="275" r:id="rId14"/>
    <p:sldId id="257" r:id="rId15"/>
    <p:sldId id="262" r:id="rId16"/>
    <p:sldId id="263" r:id="rId17"/>
    <p:sldId id="282" r:id="rId18"/>
    <p:sldId id="283" r:id="rId19"/>
    <p:sldId id="285" r:id="rId20"/>
    <p:sldId id="260" r:id="rId21"/>
    <p:sldId id="264" r:id="rId22"/>
    <p:sldId id="265" r:id="rId23"/>
    <p:sldId id="286" r:id="rId24"/>
  </p:sldIdLst>
  <p:sldSz cx="12192000" cy="6858000"/>
  <p:notesSz cx="68580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>
      <p:cViewPr varScale="1">
        <p:scale>
          <a:sx n="51" d="100"/>
          <a:sy n="51" d="100"/>
        </p:scale>
        <p:origin x="773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275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547" cy="4663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3853" y="1"/>
            <a:ext cx="2972547" cy="4663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B1B7F0-7608-4741-8672-8279EDF2D1FB}" type="datetimeFigureOut">
              <a:rPr lang="en-AU" smtClean="0"/>
              <a:t>13/12/2017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30013"/>
            <a:ext cx="2972547" cy="4663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3853" y="8830013"/>
            <a:ext cx="2972547" cy="4663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7FD7ED-DE9D-4A11-8939-3E954433B3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47654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547" cy="4663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3853" y="1"/>
            <a:ext cx="2972547" cy="4663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728665-BF44-4B62-8ED9-EC904CD36B8F}" type="datetimeFigureOut">
              <a:rPr lang="en-AU" smtClean="0"/>
              <a:t>13/12/2017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413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481" y="4474053"/>
            <a:ext cx="5487041" cy="366085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30013"/>
            <a:ext cx="2972547" cy="4663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3853" y="8830013"/>
            <a:ext cx="2972547" cy="4663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3EED6D-B2CC-474A-95FC-BAD640BED1D3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1292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782611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720894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5204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897211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474832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374493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44059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716478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544863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390352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40475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241470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20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994303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21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345819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22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170171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23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08038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49129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42232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760533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81750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100111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925336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EED6D-B2CC-474A-95FC-BAD640BED1D3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89426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1E700B27-DE4C-4B9E-BB11-B9027034A00F}" type="datetimeFigureOut">
              <a:rPr lang="en-US" dirty="0"/>
              <a:pPr/>
              <a:t>12/13/2017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F4739-9812-4A9F-890D-2AD6BA5F6EE8}" type="datetimeFigureOut">
              <a:rPr lang="en-US" dirty="0"/>
              <a:t>12/13/2017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45AC5-A3F8-44AA-BA8F-596CDCC976D3}" type="datetimeFigureOut">
              <a:rPr lang="en-US" dirty="0"/>
              <a:t>12/13/2017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3B183-A821-4095-A363-9EC968635539}" type="datetimeFigureOut">
              <a:rPr lang="en-US" dirty="0"/>
              <a:t>12/13/2017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D01B4-0AA5-45E6-B2E6-5FA4078AEBCF}" type="datetimeFigureOut">
              <a:rPr lang="en-US" dirty="0"/>
              <a:t>12/13/2017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7335C-0450-40D7-8612-B3203BED4F28}" type="datetimeFigureOut">
              <a:rPr lang="en-US" dirty="0"/>
              <a:t>12/13/2017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6A105-2A1C-4284-B4EA-07CF89B1A393}" type="datetimeFigureOut">
              <a:rPr lang="en-US" dirty="0"/>
              <a:t>12/13/2017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BE609-F3F2-45E6-BD6A-E03A8C86C1AE}" type="datetimeFigureOut">
              <a:rPr lang="en-US" dirty="0"/>
              <a:t>12/13/2017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4AD68-089C-4467-A8F3-EA2BBCA6B44E}" type="datetimeFigureOut">
              <a:rPr lang="en-US" dirty="0"/>
              <a:t>12/13/2017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1FCE-E4BB-4680-8E50-3C0E348D2609}" type="datetimeFigureOut">
              <a:rPr lang="en-US" dirty="0"/>
              <a:t>12/13/2017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073D-A903-47F8-8D16-77642FB0DF1F}" type="datetimeFigureOut">
              <a:rPr lang="en-US" dirty="0"/>
              <a:t>12/13/2017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1FA40-626B-4CA1-85D0-7A9016E395BA}" type="datetimeFigureOut">
              <a:rPr lang="en-US" dirty="0"/>
              <a:t>12/13/2017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25EA-B9DC-48A7-991E-9A82573B1B21}" type="datetimeFigureOut">
              <a:rPr lang="en-US" dirty="0"/>
              <a:t>12/13/2017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B97F8-6CEB-469B-AFCC-889F2A2B1D5A}" type="datetimeFigureOut">
              <a:rPr lang="en-US" dirty="0"/>
              <a:t>12/13/2017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9179F-009E-4FA5-B091-7EBB82A185BD}" type="datetimeFigureOut">
              <a:rPr lang="en-US" dirty="0"/>
              <a:t>12/13/2017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65CEB-0076-4E37-B880-BCEA9784DE0A}" type="datetimeFigureOut">
              <a:rPr lang="en-US" dirty="0"/>
              <a:t>12/13/2017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49E5E-3896-4118-99A7-7B85668F1C5E}" type="datetimeFigureOut">
              <a:rPr lang="en-US" dirty="0"/>
              <a:t>12/13/2017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7E0D914D-B099-4142-A885-11F276715148}" type="datetimeFigureOut">
              <a:rPr lang="en-US" dirty="0"/>
              <a:t>12/13/2017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jpeg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dreads.com/author/show/3770.Jack_Welch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505415"/>
            <a:ext cx="9208384" cy="3271966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 SMALL BUSINESS EMPLOYER-WORKERS’ COMPENSATION IN THE TERRITORY 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 smtClean="0"/>
              <a:t>TONY CHASE – ACT AMA – WORKPLACE RELATIONS &amp; GP PRACTICE MANAGER</a:t>
            </a:r>
            <a:endParaRPr lang="en-US" dirty="0"/>
          </a:p>
          <a:p>
            <a:endParaRPr lang="en-US" dirty="0"/>
          </a:p>
        </p:txBody>
      </p:sp>
      <p:pic>
        <p:nvPicPr>
          <p:cNvPr id="10242" name="Picture 2" descr="AMA(ACT)LTDlogo_sm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9923" y="0"/>
            <a:ext cx="1321761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156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7"/>
            <a:ext cx="8761413" cy="1067005"/>
          </a:xfrm>
        </p:spPr>
        <p:txBody>
          <a:bodyPr/>
          <a:lstStyle/>
          <a:p>
            <a:r>
              <a:rPr lang="en-AU" dirty="0" smtClean="0"/>
              <a:t>SPECIFIC ISSUES FOR MEDICAL PRACTICES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Abuse or violence by patients, </a:t>
            </a:r>
          </a:p>
          <a:p>
            <a:r>
              <a:rPr lang="en-US" dirty="0" smtClean="0"/>
              <a:t>Abuse, bullying in the workplace.</a:t>
            </a:r>
          </a:p>
          <a:p>
            <a:r>
              <a:rPr lang="en-US" dirty="0" smtClean="0"/>
              <a:t>Stress and mental fatigue in the practice,</a:t>
            </a:r>
          </a:p>
          <a:p>
            <a:r>
              <a:rPr lang="en-US" dirty="0" smtClean="0"/>
              <a:t>Hygiene, protective equipment, quarantining of patients. </a:t>
            </a:r>
            <a:endParaRPr lang="en-US" dirty="0"/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7170" name="Picture 2" descr="AMA(ACT)LTDlogo_sm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6366" y="0"/>
            <a:ext cx="12668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920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617517"/>
            <a:ext cx="8761413" cy="1594141"/>
          </a:xfrm>
        </p:spPr>
        <p:txBody>
          <a:bodyPr/>
          <a:lstStyle/>
          <a:p>
            <a:r>
              <a:rPr lang="en-US" b="1" dirty="0" smtClean="0"/>
              <a:t>PART 3</a:t>
            </a:r>
            <a:r>
              <a:rPr lang="en-US" dirty="0" smtClean="0"/>
              <a:t> - Worker’s Compensation Claims – The Process</a:t>
            </a:r>
            <a:endParaRPr lang="en-AU" dirty="0"/>
          </a:p>
        </p:txBody>
      </p:sp>
      <p:pic>
        <p:nvPicPr>
          <p:cNvPr id="11266" name="Picture 2" descr="AMA(ACT)LTDlogo_sm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6366" y="0"/>
            <a:ext cx="12668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5" y="2603500"/>
            <a:ext cx="8761412" cy="3416300"/>
          </a:xfrm>
        </p:spPr>
        <p:txBody>
          <a:bodyPr/>
          <a:lstStyle/>
          <a:p>
            <a:r>
              <a:rPr lang="en-AU" b="1" dirty="0" smtClean="0"/>
              <a:t>STEPS</a:t>
            </a:r>
            <a:r>
              <a:rPr lang="en-AU" dirty="0" smtClean="0"/>
              <a:t> - In the event of an injury (or travelling to work)</a:t>
            </a:r>
          </a:p>
          <a:p>
            <a:r>
              <a:rPr lang="en-AU" dirty="0" smtClean="0"/>
              <a:t>Notice to employer as soon as possible;</a:t>
            </a:r>
          </a:p>
          <a:p>
            <a:r>
              <a:rPr lang="en-AU" dirty="0" smtClean="0"/>
              <a:t>Employer must:</a:t>
            </a:r>
          </a:p>
          <a:p>
            <a:pPr marL="0" indent="0">
              <a:buNone/>
            </a:pPr>
            <a:r>
              <a:rPr lang="en-AU" dirty="0" smtClean="0"/>
              <a:t>- 	Record Injury</a:t>
            </a:r>
          </a:p>
          <a:p>
            <a:pPr marL="0" indent="0">
              <a:buNone/>
            </a:pPr>
            <a:r>
              <a:rPr lang="en-AU" dirty="0" smtClean="0"/>
              <a:t>- 	Notify insurer within 48 hours</a:t>
            </a:r>
          </a:p>
          <a:p>
            <a:r>
              <a:rPr lang="en-AU" dirty="0" smtClean="0"/>
              <a:t>Insurer must contact worker, and treating Doctor within 3 business days of injury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7898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761413" cy="1033262"/>
          </a:xfrm>
        </p:spPr>
        <p:txBody>
          <a:bodyPr/>
          <a:lstStyle/>
          <a:p>
            <a:r>
              <a:rPr lang="en-US" dirty="0"/>
              <a:t>Worker’s Compensation </a:t>
            </a:r>
            <a:r>
              <a:rPr lang="en-US" dirty="0" smtClean="0"/>
              <a:t>Claims – The Process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Claim form must be submitted to employer by employee within 7 days (including medical certificate)</a:t>
            </a:r>
          </a:p>
          <a:p>
            <a:r>
              <a:rPr lang="en-AU" dirty="0" smtClean="0"/>
              <a:t>Insurer to accept or reject claim within 28 days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AU" dirty="0" smtClean="0"/>
              <a:t>Employer must try to find suitable duties</a:t>
            </a:r>
          </a:p>
          <a:p>
            <a:endParaRPr lang="en-AU" dirty="0" smtClean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4" name="Picture 2" descr="AMA(ACT)LTDlogo_sm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919" y="-95598"/>
            <a:ext cx="12668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593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7"/>
            <a:ext cx="8761413" cy="955493"/>
          </a:xfrm>
        </p:spPr>
        <p:txBody>
          <a:bodyPr/>
          <a:lstStyle/>
          <a:p>
            <a:r>
              <a:rPr lang="en-US" sz="3200" dirty="0" smtClean="0"/>
              <a:t>Worker’s </a:t>
            </a:r>
            <a:r>
              <a:rPr lang="en-US" sz="3200" dirty="0"/>
              <a:t>Compensation </a:t>
            </a:r>
            <a:r>
              <a:rPr lang="en-US" sz="3200" dirty="0" smtClean="0"/>
              <a:t>Claims – A Greater Risk in the Territory. WHY?</a:t>
            </a:r>
            <a:endParaRPr lang="en-A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The last significant effort towards reforming the ACT legislation was in 2002 and 2006 and the reforms, were largely technical and peripheral.</a:t>
            </a:r>
          </a:p>
          <a:p>
            <a:r>
              <a:rPr lang="en-AU" dirty="0" smtClean="0"/>
              <a:t>Reform has stalled since that time because the Unions and the Plaintiff Lawyers in the Territory have been successful in their lobbying of Government.</a:t>
            </a:r>
          </a:p>
          <a:p>
            <a:r>
              <a:rPr lang="en-AU" dirty="0" smtClean="0"/>
              <a:t>The ACT Scheme is expensive largely because of the access to Common Law claims.    </a:t>
            </a:r>
            <a:endParaRPr lang="en-AU" dirty="0"/>
          </a:p>
        </p:txBody>
      </p:sp>
      <p:pic>
        <p:nvPicPr>
          <p:cNvPr id="4" name="Picture 2" descr="AMA(ACT)LTDlogo_sm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919" y="-95598"/>
            <a:ext cx="12668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256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7"/>
            <a:ext cx="8761413" cy="1045137"/>
          </a:xfrm>
        </p:spPr>
        <p:txBody>
          <a:bodyPr/>
          <a:lstStyle/>
          <a:p>
            <a:r>
              <a:rPr lang="en-AU" sz="3200" b="1" dirty="0" smtClean="0"/>
              <a:t>PART 4</a:t>
            </a:r>
            <a:r>
              <a:rPr lang="en-AU" sz="3200" dirty="0" smtClean="0"/>
              <a:t> -Workplace Bullying &amp; Harassment – Workers Compensation in the Territory</a:t>
            </a:r>
            <a:endParaRPr lang="en-A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5" y="2603499"/>
            <a:ext cx="8761412" cy="3752695"/>
          </a:xfrm>
        </p:spPr>
        <p:txBody>
          <a:bodyPr>
            <a:normAutofit/>
          </a:bodyPr>
          <a:lstStyle/>
          <a:p>
            <a:r>
              <a:rPr lang="en-AU" sz="1900" dirty="0"/>
              <a:t>Workplace bullying has been with us ever since the advent of the industrial revolution. Contemporary research indicates that workplace bullying is widespread and is more prevalent than workplace harassment. </a:t>
            </a:r>
          </a:p>
          <a:p>
            <a:r>
              <a:rPr lang="en-AU" sz="1900" dirty="0"/>
              <a:t>Bullying can occur wherever people work together in all types of workplaces. </a:t>
            </a:r>
            <a:r>
              <a:rPr lang="en-AU" sz="1900" dirty="0" smtClean="0"/>
              <a:t> </a:t>
            </a:r>
            <a:endParaRPr lang="en-AU" sz="1900" dirty="0"/>
          </a:p>
          <a:p>
            <a:r>
              <a:rPr lang="en-AU" sz="1900" dirty="0"/>
              <a:t>Accepted claims for mental stress in the workplace (about half of which are related to bullying) peaked in 2004, reaching about 8,000 across Australia. Since </a:t>
            </a:r>
            <a:r>
              <a:rPr lang="en-AU" sz="1900" dirty="0" smtClean="0"/>
              <a:t>then claims, have </a:t>
            </a:r>
            <a:r>
              <a:rPr lang="en-AU" sz="1900" dirty="0"/>
              <a:t>hovered around 6,000 claims each year.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1900" dirty="0" smtClean="0"/>
          </a:p>
          <a:p>
            <a:pPr>
              <a:buFont typeface="Wingdings" panose="05000000000000000000" pitchFamily="2" charset="2"/>
              <a:buChar char="Ø"/>
            </a:pPr>
            <a:endParaRPr lang="en-US" sz="2800" dirty="0" smtClean="0"/>
          </a:p>
          <a:p>
            <a:pPr>
              <a:buFont typeface="Wingdings" panose="05000000000000000000" pitchFamily="2" charset="2"/>
              <a:buChar char="Ø"/>
            </a:pPr>
            <a:endParaRPr lang="en-US" sz="2800" dirty="0" smtClean="0"/>
          </a:p>
          <a:p>
            <a:pPr>
              <a:buFont typeface="Wingdings" panose="05000000000000000000" pitchFamily="2" charset="2"/>
              <a:buChar char="Ø"/>
            </a:pPr>
            <a:endParaRPr lang="en-US" sz="2800" dirty="0" smtClean="0"/>
          </a:p>
          <a:p>
            <a:pPr>
              <a:buFont typeface="Wingdings" panose="05000000000000000000" pitchFamily="2" charset="2"/>
              <a:buChar char="Ø"/>
            </a:pPr>
            <a:endParaRPr lang="en-US" sz="2800" dirty="0" smtClean="0"/>
          </a:p>
          <a:p>
            <a:pPr>
              <a:buFont typeface="Wingdings" panose="05000000000000000000" pitchFamily="2" charset="2"/>
              <a:buChar char="Ø"/>
            </a:pPr>
            <a:endParaRPr lang="en-US" sz="2800" dirty="0"/>
          </a:p>
          <a:p>
            <a:pPr>
              <a:buFont typeface="Wingdings" panose="05000000000000000000" pitchFamily="2" charset="2"/>
              <a:buChar char="Ø"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>
              <a:buFont typeface="Wingdings" panose="05000000000000000000" pitchFamily="2" charset="2"/>
              <a:buChar char="Ø"/>
            </a:pPr>
            <a:endParaRPr lang="en-US" sz="2800" dirty="0"/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8194" name="Picture 2" descr="AMA(ACT)LTDlogo_sm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0070" y="0"/>
            <a:ext cx="12668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526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Worker’s Compensation: Common Law and Lump Sum Claims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5" y="2897746"/>
            <a:ext cx="8761412" cy="3122054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The ACT is the only jurisdiction that has no threshold or limit on Common Law claims.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The ACT is the “</a:t>
            </a:r>
            <a:r>
              <a:rPr lang="en-US" b="1" dirty="0" smtClean="0"/>
              <a:t>Workers’ Compensation Capital of Australia”</a:t>
            </a:r>
            <a:r>
              <a:rPr lang="en-US" dirty="0" smtClean="0"/>
              <a:t>!!.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Why are the Plaintiff Lawyers spending so much on advertising?.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Advertising on Canberra public transport, buses, TV, Radio, Internet. We  have interstate firms advertising in the Territory using national TV programs.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Over the years all reform efforts have been nobbled by influence peddling, by Unions and Plaintiff lawyers.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endParaRPr lang="en-AU" dirty="0"/>
          </a:p>
        </p:txBody>
      </p:sp>
      <p:pic>
        <p:nvPicPr>
          <p:cNvPr id="2050" name="Picture 2" descr="AMA(ACT)LTDlogo_sm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4314" y="0"/>
            <a:ext cx="12668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946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ACT Case Studies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5" y="2264735"/>
            <a:ext cx="8761412" cy="407227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b="1" dirty="0" smtClean="0"/>
              <a:t>CASE STUDY NO. 1</a:t>
            </a:r>
          </a:p>
          <a:p>
            <a:r>
              <a:rPr lang="en-AU" dirty="0" smtClean="0"/>
              <a:t>Janelle is a 25 year veteran Director of an ACT Child Care Centre</a:t>
            </a:r>
          </a:p>
          <a:p>
            <a:r>
              <a:rPr lang="en-AU" dirty="0" smtClean="0"/>
              <a:t>Centre employs over 70 staff mostly casual and part-time, (a sizable number of University Students)</a:t>
            </a:r>
          </a:p>
          <a:p>
            <a:r>
              <a:rPr lang="en-AU" dirty="0" smtClean="0"/>
              <a:t>A complaint received from a parent about poor attitude of senior child care worker at a parent/child care worker meeting</a:t>
            </a:r>
          </a:p>
          <a:p>
            <a:r>
              <a:rPr lang="en-AU" dirty="0" smtClean="0"/>
              <a:t>Following some routine counselling the employee lodges a WC claim alleging “bullying” by the Director.</a:t>
            </a:r>
          </a:p>
          <a:p>
            <a:r>
              <a:rPr lang="en-AU" dirty="0" smtClean="0"/>
              <a:t>Insurer investigation into ‘bullying’ was stalled due to absence of staff on sick leave.</a:t>
            </a:r>
          </a:p>
          <a:p>
            <a:r>
              <a:rPr lang="en-AU" dirty="0" smtClean="0"/>
              <a:t>Another staff member, (who happened to be a friend of the original complainant) also lodged a bullying claim who also went on sick leave.</a:t>
            </a:r>
            <a:endParaRPr lang="en-AU" dirty="0"/>
          </a:p>
        </p:txBody>
      </p:sp>
      <p:pic>
        <p:nvPicPr>
          <p:cNvPr id="4098" name="Picture 2" descr="AMA(ACT)LTDlogo_sm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8490" y="0"/>
            <a:ext cx="12668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775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PART 5</a:t>
            </a:r>
            <a:r>
              <a:rPr lang="en-US" dirty="0" smtClean="0"/>
              <a:t> - ACT </a:t>
            </a:r>
            <a:r>
              <a:rPr lang="en-US" dirty="0"/>
              <a:t>Case Studies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AU" dirty="0" smtClean="0"/>
              <a:t>(Cont.)</a:t>
            </a:r>
          </a:p>
          <a:p>
            <a:r>
              <a:rPr lang="en-AU" dirty="0" smtClean="0"/>
              <a:t>Employer received a phone call from a prominent local Lawyer suggesting that the employer should ‘settle quickly’. A sum of money was mentioned.</a:t>
            </a:r>
          </a:p>
          <a:p>
            <a:r>
              <a:rPr lang="en-AU" dirty="0" smtClean="0"/>
              <a:t>The Insurer agreed and each of the claimant’s received a reported lump sum payout of $30,000 each in exchange for a resignation.</a:t>
            </a:r>
          </a:p>
          <a:p>
            <a:r>
              <a:rPr lang="en-AU" dirty="0" smtClean="0"/>
              <a:t>No investigation was ever undertaken as to the veracity of the ‘bullying’ claims.</a:t>
            </a:r>
          </a:p>
          <a:p>
            <a:r>
              <a:rPr lang="en-AU" dirty="0" smtClean="0"/>
              <a:t>There was some evidence that the complainant was a bully of younger staff. No action taken.</a:t>
            </a:r>
          </a:p>
          <a:p>
            <a:r>
              <a:rPr lang="en-AU" dirty="0" smtClean="0"/>
              <a:t>WC premium increased by 8% next year off the back of a good record. </a:t>
            </a:r>
            <a:endParaRPr lang="en-AU" dirty="0"/>
          </a:p>
        </p:txBody>
      </p:sp>
      <p:pic>
        <p:nvPicPr>
          <p:cNvPr id="4" name="Picture 2" descr="AMA(ACT)LTDlogo_sm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6366" y="0"/>
            <a:ext cx="12668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31270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ACT Case Studies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AU" b="1" dirty="0"/>
              <a:t>CASE STUDY NO. </a:t>
            </a:r>
            <a:r>
              <a:rPr lang="en-AU" b="1" dirty="0" smtClean="0"/>
              <a:t>2</a:t>
            </a:r>
          </a:p>
          <a:p>
            <a:pPr lvl="0"/>
            <a:r>
              <a:rPr lang="en-GB" dirty="0" smtClean="0"/>
              <a:t>Senior Executive employee at a local large community organisation after 18 months employment, claimed that she was the subject of bullying by a Board member. </a:t>
            </a:r>
          </a:p>
          <a:p>
            <a:pPr lvl="0"/>
            <a:r>
              <a:rPr lang="en-GB" dirty="0" smtClean="0"/>
              <a:t>At the employer’s  request, I conducted an investigation into the allegations. The Senior Executive was on sick leave and continually evaded contact with the me as the investigator. Based on the limited evidence available I was unable to substantiate the allegations. </a:t>
            </a:r>
          </a:p>
          <a:p>
            <a:pPr lvl="0"/>
            <a:r>
              <a:rPr lang="en-GB" dirty="0" smtClean="0"/>
              <a:t>The employee lodged a WC claim based on the original bullying allegations. Subsequently, the Insurance company conducted its own investigation and did not support the claim in the first instance.</a:t>
            </a:r>
          </a:p>
          <a:p>
            <a:pPr lvl="0"/>
            <a:r>
              <a:rPr lang="en-GB" dirty="0" smtClean="0"/>
              <a:t>The matter was listed for hearing and on the day of the proceedings the parties settled the matter. The employee received $300,000 as a pay out, and in exchange tendered her resignation.</a:t>
            </a:r>
          </a:p>
          <a:p>
            <a:pPr lvl="0"/>
            <a:r>
              <a:rPr lang="en-GB" dirty="0" smtClean="0"/>
              <a:t>The veracity of the bullying claim was never tested in Court.</a:t>
            </a:r>
          </a:p>
          <a:p>
            <a:pPr lvl="0"/>
            <a:endParaRPr lang="en-AU" dirty="0"/>
          </a:p>
        </p:txBody>
      </p:sp>
      <p:pic>
        <p:nvPicPr>
          <p:cNvPr id="4" name="Picture 2" descr="AMA(ACT)LTDlogo_sm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6366" y="0"/>
            <a:ext cx="12668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49659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PART 6</a:t>
            </a:r>
            <a:r>
              <a:rPr lang="en-US" dirty="0" smtClean="0"/>
              <a:t> - HOW CAN THIS HAPPEN?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4"/>
            <a:endParaRPr lang="en-US" sz="2000" dirty="0"/>
          </a:p>
          <a:p>
            <a:r>
              <a:rPr lang="en-AU" sz="2000" dirty="0" smtClean="0"/>
              <a:t>Under the current legislation it is not necessary for an employee to prove that they have actually been bullied. It is merely sufficient to establish that they have a reasonable </a:t>
            </a:r>
            <a:r>
              <a:rPr lang="en-AU" sz="2000" b="1" i="1" dirty="0" smtClean="0"/>
              <a:t>perception </a:t>
            </a:r>
            <a:r>
              <a:rPr lang="en-AU" sz="2000" dirty="0" smtClean="0"/>
              <a:t>of being bullied.</a:t>
            </a:r>
          </a:p>
          <a:p>
            <a:r>
              <a:rPr lang="en-AU" sz="2000" dirty="0" smtClean="0"/>
              <a:t>The statutory scheme of legislation is an “open invitation” for employees to  run these types of claims.</a:t>
            </a:r>
          </a:p>
          <a:p>
            <a:r>
              <a:rPr lang="en-AU" sz="2000" dirty="0" smtClean="0"/>
              <a:t>It is merely sufficient for an employee to establish that work was a “</a:t>
            </a:r>
            <a:r>
              <a:rPr lang="en-AU" sz="2000" i="1" dirty="0" smtClean="0"/>
              <a:t>contributing factor</a:t>
            </a:r>
            <a:r>
              <a:rPr lang="en-AU" sz="2000" dirty="0" smtClean="0"/>
              <a:t>”.</a:t>
            </a:r>
            <a:endParaRPr lang="en-AU" sz="2000" dirty="0"/>
          </a:p>
        </p:txBody>
      </p:sp>
      <p:pic>
        <p:nvPicPr>
          <p:cNvPr id="4" name="Picture 2" descr="AMA(ACT)LTDlogo_sm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6366" y="0"/>
            <a:ext cx="1266825" cy="1315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0161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SESSION OUTLINE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AU" dirty="0"/>
          </a:p>
          <a:p>
            <a:r>
              <a:rPr lang="en-AU" sz="1900" b="1" dirty="0"/>
              <a:t>Part 1: </a:t>
            </a:r>
            <a:r>
              <a:rPr lang="en-AU" sz="1900" b="1" dirty="0" smtClean="0"/>
              <a:t>Introduction - </a:t>
            </a:r>
            <a:r>
              <a:rPr lang="en-AU" sz="1900" b="1" i="1" dirty="0" smtClean="0"/>
              <a:t>ACT </a:t>
            </a:r>
            <a:r>
              <a:rPr lang="en-AU" sz="1900" b="1" i="1" dirty="0"/>
              <a:t>Workers Compensation </a:t>
            </a:r>
            <a:r>
              <a:rPr lang="en-AU" sz="1900" b="1" i="1" dirty="0" smtClean="0"/>
              <a:t>Act 1951 </a:t>
            </a:r>
            <a:r>
              <a:rPr lang="en-AU" sz="1900" b="1" dirty="0"/>
              <a:t>– A </a:t>
            </a:r>
            <a:r>
              <a:rPr lang="en-AU" sz="1900" b="1" dirty="0" smtClean="0"/>
              <a:t>Small Business Perspective – </a:t>
            </a:r>
          </a:p>
          <a:p>
            <a:pPr lvl="1"/>
            <a:r>
              <a:rPr lang="en-AU" sz="1700" b="1" dirty="0" smtClean="0"/>
              <a:t>Background - Common Law Claims – A Long Term Trend</a:t>
            </a:r>
            <a:endParaRPr lang="en-AU" sz="1700" dirty="0"/>
          </a:p>
          <a:p>
            <a:r>
              <a:rPr lang="en-AU" sz="1900" b="1" dirty="0"/>
              <a:t>Part </a:t>
            </a:r>
            <a:r>
              <a:rPr lang="en-AU" sz="1900" b="1" dirty="0" smtClean="0"/>
              <a:t>2: </a:t>
            </a:r>
            <a:r>
              <a:rPr lang="en-AU" sz="1900" b="1" dirty="0"/>
              <a:t>Employer’s </a:t>
            </a:r>
            <a:r>
              <a:rPr lang="en-AU" sz="1900" b="1" dirty="0" smtClean="0"/>
              <a:t>Duties – </a:t>
            </a:r>
          </a:p>
          <a:p>
            <a:pPr lvl="1"/>
            <a:r>
              <a:rPr lang="en-AU" sz="1700" b="1" dirty="0" smtClean="0"/>
              <a:t>Employee Training, OH&amp;S Policy, Issues For Medical Practice</a:t>
            </a:r>
            <a:endParaRPr lang="en-AU" sz="1700" dirty="0"/>
          </a:p>
          <a:p>
            <a:r>
              <a:rPr lang="en-AU" sz="1900" b="1" dirty="0"/>
              <a:t>Part </a:t>
            </a:r>
            <a:r>
              <a:rPr lang="en-AU" sz="1900" b="1" dirty="0" smtClean="0"/>
              <a:t>3: Workers</a:t>
            </a:r>
            <a:r>
              <a:rPr lang="en-AU" sz="1900" b="1" dirty="0"/>
              <a:t>’ Compensation Claims – </a:t>
            </a:r>
            <a:r>
              <a:rPr lang="en-AU" sz="1900" b="1" dirty="0" smtClean="0"/>
              <a:t>The Process</a:t>
            </a:r>
            <a:endParaRPr lang="en-AU" sz="1900" dirty="0"/>
          </a:p>
          <a:p>
            <a:r>
              <a:rPr lang="en-AU" sz="1900" b="1" dirty="0"/>
              <a:t>Part </a:t>
            </a:r>
            <a:r>
              <a:rPr lang="en-AU" sz="1900" b="1" dirty="0" smtClean="0"/>
              <a:t>4: Workplace </a:t>
            </a:r>
            <a:r>
              <a:rPr lang="en-AU" sz="1900" b="1" dirty="0"/>
              <a:t>Bullying &amp; </a:t>
            </a:r>
            <a:r>
              <a:rPr lang="en-AU" sz="1900" b="1" dirty="0" smtClean="0"/>
              <a:t>Compensation </a:t>
            </a:r>
            <a:r>
              <a:rPr lang="en-AU" sz="1900" b="1" dirty="0"/>
              <a:t>in the Territory </a:t>
            </a:r>
            <a:endParaRPr lang="en-AU" sz="1900" dirty="0"/>
          </a:p>
          <a:p>
            <a:r>
              <a:rPr lang="en-AU" sz="1900" b="1" dirty="0" smtClean="0"/>
              <a:t>Part 5: Case </a:t>
            </a:r>
            <a:r>
              <a:rPr lang="en-AU" sz="1900" b="1" dirty="0"/>
              <a:t>Studies – </a:t>
            </a:r>
            <a:r>
              <a:rPr lang="en-AU" sz="1900" b="1" dirty="0" smtClean="0"/>
              <a:t>Some Untold </a:t>
            </a:r>
            <a:r>
              <a:rPr lang="en-AU" sz="1900" b="1" dirty="0"/>
              <a:t>Stories</a:t>
            </a:r>
            <a:endParaRPr lang="en-AU" sz="1900" dirty="0"/>
          </a:p>
          <a:p>
            <a:r>
              <a:rPr lang="en-AU" sz="1900" b="1" dirty="0"/>
              <a:t>Part </a:t>
            </a:r>
            <a:r>
              <a:rPr lang="en-AU" sz="1900" b="1" dirty="0" smtClean="0"/>
              <a:t>6: </a:t>
            </a:r>
            <a:r>
              <a:rPr lang="en-AU" sz="1900" b="1" dirty="0"/>
              <a:t>Lessons for Employers</a:t>
            </a:r>
            <a:endParaRPr lang="en-AU" sz="1900" dirty="0"/>
          </a:p>
          <a:p>
            <a:r>
              <a:rPr lang="en-AU" sz="1900" b="1" dirty="0"/>
              <a:t>Part </a:t>
            </a:r>
            <a:r>
              <a:rPr lang="en-AU" sz="1900" b="1" dirty="0" smtClean="0"/>
              <a:t>7: </a:t>
            </a:r>
            <a:r>
              <a:rPr lang="en-AU" sz="1900" b="1" dirty="0"/>
              <a:t>Questions</a:t>
            </a:r>
            <a:endParaRPr lang="en-AU" sz="190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 dirty="0"/>
          </a:p>
        </p:txBody>
      </p:sp>
      <p:pic>
        <p:nvPicPr>
          <p:cNvPr id="9" name="Picture 2" descr="AMA(ACT)LTDlogo_sm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919" y="-95598"/>
            <a:ext cx="12668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020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781271"/>
            <a:ext cx="8761413" cy="1036377"/>
          </a:xfrm>
        </p:spPr>
        <p:txBody>
          <a:bodyPr/>
          <a:lstStyle/>
          <a:p>
            <a:r>
              <a:rPr lang="en-US" dirty="0"/>
              <a:t>Worker’s Compensation: Common Law and Lump Sum Claims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There are 17 schemes in Australia, 6 give NO ACCESS to Common Law:</a:t>
            </a:r>
          </a:p>
          <a:p>
            <a:pPr marL="0" indent="0">
              <a:buNone/>
            </a:pPr>
            <a:r>
              <a:rPr lang="en-US" sz="2400" dirty="0" smtClean="0"/>
              <a:t>3 of 6 States abolished common law claims in 1980’s and 1990’s.</a:t>
            </a:r>
          </a:p>
          <a:p>
            <a:pPr marL="0" indent="0">
              <a:buNone/>
            </a:pPr>
            <a:r>
              <a:rPr lang="en-US" sz="2400" dirty="0" smtClean="0"/>
              <a:t>Of the remaining schemes </a:t>
            </a:r>
            <a:r>
              <a:rPr lang="en-US" sz="2400" b="1" dirty="0" smtClean="0"/>
              <a:t>only ACT </a:t>
            </a:r>
            <a:r>
              <a:rPr lang="en-US" sz="2400" dirty="0" smtClean="0"/>
              <a:t>has not changed the CL access arrangements over the period since 1985.</a:t>
            </a:r>
          </a:p>
          <a:p>
            <a:pPr marL="0" indent="0">
              <a:buNone/>
            </a:pPr>
            <a:r>
              <a:rPr lang="en-US" sz="2400" b="1" dirty="0" smtClean="0"/>
              <a:t>WHY?</a:t>
            </a:r>
            <a:endParaRPr lang="en-US" sz="2400" b="1" dirty="0"/>
          </a:p>
          <a:p>
            <a:endParaRPr lang="en-AU" dirty="0"/>
          </a:p>
        </p:txBody>
      </p:sp>
      <p:pic>
        <p:nvPicPr>
          <p:cNvPr id="5122" name="Picture 2" descr="AMA(ACT)LTDlogo_sm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3163" y="-84446"/>
            <a:ext cx="12668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88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5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ACT Case Studies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				</a:t>
            </a:r>
            <a:r>
              <a:rPr lang="en-US" b="1" dirty="0" smtClean="0"/>
              <a:t>HOW CAN THIS HAPPEN</a:t>
            </a:r>
            <a:r>
              <a:rPr lang="en-US" dirty="0" smtClean="0"/>
              <a:t>?</a:t>
            </a:r>
          </a:p>
          <a:p>
            <a:pPr marL="0" indent="0">
              <a:buNone/>
            </a:pPr>
            <a:r>
              <a:rPr lang="en-US" dirty="0" smtClean="0"/>
              <a:t>The ACT Legislation is weak and does not reflect the needs of the contemporary workplace. The ACT legislation is out of step with very other jurisdiction in Australia.</a:t>
            </a:r>
          </a:p>
          <a:p>
            <a:pPr marL="0" indent="0">
              <a:buNone/>
            </a:pPr>
            <a:r>
              <a:rPr lang="en-US" dirty="0"/>
              <a:t>The reform agenda has been </a:t>
            </a:r>
            <a:r>
              <a:rPr lang="en-US" dirty="0" smtClean="0"/>
              <a:t>such as it has been since 2002 has been ‘technical in scope’ directed towards employer’s and underwriter compliance. </a:t>
            </a:r>
          </a:p>
          <a:p>
            <a:pPr marL="0" indent="0">
              <a:buNone/>
            </a:pPr>
            <a:r>
              <a:rPr lang="en-US" dirty="0" smtClean="0"/>
              <a:t>The reform agenda has been politically </a:t>
            </a:r>
            <a:r>
              <a:rPr lang="en-US" dirty="0"/>
              <a:t>compromised by the influence of the </a:t>
            </a:r>
            <a:r>
              <a:rPr lang="en-US" dirty="0" smtClean="0"/>
              <a:t>plaintiff lawyer lobby in </a:t>
            </a:r>
            <a:r>
              <a:rPr lang="en-US" dirty="0"/>
              <a:t>the Territory and the </a:t>
            </a:r>
            <a:r>
              <a:rPr lang="en-US" dirty="0" smtClean="0"/>
              <a:t>trade unions</a:t>
            </a:r>
            <a:r>
              <a:rPr lang="en-US" dirty="0"/>
              <a:t>, notably the CFMEU.   </a:t>
            </a:r>
          </a:p>
          <a:p>
            <a:pPr marL="0" indent="0">
              <a:buNone/>
            </a:pPr>
            <a:r>
              <a:rPr lang="en-US" dirty="0" smtClean="0"/>
              <a:t>This failure must be laid squarely at the door of the ACT Government.</a:t>
            </a:r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1026" name="Picture 2" descr="AMA(ACT)LTDlogo_sm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6366" y="0"/>
            <a:ext cx="12668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348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888641"/>
            <a:ext cx="8761413" cy="837127"/>
          </a:xfrm>
        </p:spPr>
        <p:txBody>
          <a:bodyPr/>
          <a:lstStyle/>
          <a:p>
            <a:r>
              <a:rPr lang="en-AU" b="1" dirty="0" smtClean="0"/>
              <a:t>Lessons For Employers ??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3200" dirty="0"/>
              <a:t>The </a:t>
            </a:r>
            <a:r>
              <a:rPr lang="en-US" sz="3200" dirty="0" smtClean="0"/>
              <a:t>Practice </a:t>
            </a:r>
            <a:r>
              <a:rPr lang="en-US" sz="3200" dirty="0"/>
              <a:t>must have a </a:t>
            </a:r>
            <a:r>
              <a:rPr lang="en-US" sz="3200" dirty="0" smtClean="0"/>
              <a:t>up-to-date Bullying &amp; Harassment Policy</a:t>
            </a:r>
          </a:p>
          <a:p>
            <a:r>
              <a:rPr lang="en-US" sz="3200" dirty="0" smtClean="0"/>
              <a:t>And a Work </a:t>
            </a:r>
            <a:r>
              <a:rPr lang="en-US" sz="3200" dirty="0"/>
              <a:t>Health and Safety policy.</a:t>
            </a:r>
          </a:p>
          <a:p>
            <a:endParaRPr lang="en-US" sz="800" dirty="0"/>
          </a:p>
          <a:p>
            <a:r>
              <a:rPr lang="en-US" sz="3200" dirty="0"/>
              <a:t>Staff need to be trained in work health and safety requirements.</a:t>
            </a:r>
          </a:p>
          <a:p>
            <a:endParaRPr lang="en-US" sz="800" dirty="0"/>
          </a:p>
          <a:p>
            <a:r>
              <a:rPr lang="en-US" sz="3200" dirty="0"/>
              <a:t>There needs to be regular assessments of risks in the practice using safe steps.</a:t>
            </a:r>
          </a:p>
          <a:p>
            <a:endParaRPr lang="en-US" sz="800" dirty="0"/>
          </a:p>
          <a:p>
            <a:r>
              <a:rPr lang="en-US" sz="3200" dirty="0" smtClean="0"/>
              <a:t>Be proactive in addressing workplace conflict, however trivial it may appear – it can easily escalate</a:t>
            </a:r>
          </a:p>
          <a:p>
            <a:r>
              <a:rPr lang="en-US" sz="3200" b="1" dirty="0" smtClean="0"/>
              <a:t>What Other Steps</a:t>
            </a:r>
            <a:r>
              <a:rPr lang="en-US" sz="3200" dirty="0" smtClean="0"/>
              <a:t>?</a:t>
            </a:r>
          </a:p>
          <a:p>
            <a:endParaRPr lang="en-US" sz="3200" dirty="0"/>
          </a:p>
          <a:p>
            <a:endParaRPr lang="en-AU" dirty="0"/>
          </a:p>
        </p:txBody>
      </p:sp>
      <p:pic>
        <p:nvPicPr>
          <p:cNvPr id="3074" name="Picture 2" descr="AMA(ACT)LTDlogo_sm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6366" y="0"/>
            <a:ext cx="12668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492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Lessons For Employers </a:t>
            </a:r>
            <a:r>
              <a:rPr lang="en-AU" b="1" dirty="0" smtClean="0"/>
              <a:t>- Questions??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dirty="0" smtClean="0"/>
              <a:t>Lessons For Employers - Discussion</a:t>
            </a:r>
            <a:endParaRPr lang="en-AU" b="1" dirty="0"/>
          </a:p>
        </p:txBody>
      </p:sp>
      <p:graphicFrame>
        <p:nvGraphicFramePr>
          <p:cNvPr id="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6176204"/>
              </p:ext>
            </p:extLst>
          </p:nvPr>
        </p:nvGraphicFramePr>
        <p:xfrm>
          <a:off x="3487001" y="3030155"/>
          <a:ext cx="996426" cy="2143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Clip" r:id="rId4" imgW="1857375" imgH="3995738" progId="">
                  <p:embed/>
                </p:oleObj>
              </mc:Choice>
              <mc:Fallback>
                <p:oleObj name="Clip" r:id="rId4" imgW="1857375" imgH="3995738" progId="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lum bright="70000" contrast="10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7001" y="3030155"/>
                        <a:ext cx="996426" cy="214359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 descr="AMA(ACT)LTDlogo_sm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6366" y="-1"/>
            <a:ext cx="1266825" cy="1318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6950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761413" cy="877434"/>
          </a:xfrm>
        </p:spPr>
        <p:txBody>
          <a:bodyPr/>
          <a:lstStyle/>
          <a:p>
            <a:r>
              <a:rPr lang="en-US" b="1" dirty="0" smtClean="0"/>
              <a:t>PART 1</a:t>
            </a:r>
            <a:r>
              <a:rPr lang="en-US" dirty="0" smtClean="0"/>
              <a:t>. INTRODUCTION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AU" sz="3200" b="1" i="1" dirty="0" smtClean="0">
                <a:solidFill>
                  <a:srgbClr val="181818"/>
                </a:solidFill>
                <a:latin typeface="Century Gothic" panose="020B0502020202020204" pitchFamily="34" charset="0"/>
              </a:rPr>
              <a:t>ACT Workers Compensation Act 1951 </a:t>
            </a:r>
          </a:p>
          <a:p>
            <a:pPr marL="0" indent="0">
              <a:buNone/>
            </a:pPr>
            <a:r>
              <a:rPr lang="en-AU" sz="3200" dirty="0" smtClean="0">
                <a:solidFill>
                  <a:srgbClr val="181818"/>
                </a:solidFill>
                <a:latin typeface="Century Gothic" panose="020B0502020202020204" pitchFamily="34" charset="0"/>
              </a:rPr>
              <a:t> </a:t>
            </a:r>
          </a:p>
          <a:p>
            <a:pPr marL="0" indent="0">
              <a:buNone/>
            </a:pPr>
            <a:r>
              <a:rPr lang="en-AU" sz="3200" dirty="0" smtClean="0">
                <a:solidFill>
                  <a:srgbClr val="181818"/>
                </a:solidFill>
                <a:latin typeface="Century Gothic" panose="020B0502020202020204" pitchFamily="34" charset="0"/>
              </a:rPr>
              <a:t>A Small Business Perspective</a:t>
            </a:r>
          </a:p>
          <a:p>
            <a:r>
              <a:rPr lang="en-AU" sz="2600" dirty="0"/>
              <a:t>The focus of this presentation is to provide you with some context showing how the </a:t>
            </a:r>
            <a:r>
              <a:rPr lang="en-AU" sz="2600" b="1" dirty="0"/>
              <a:t>Workers’ Compensation </a:t>
            </a:r>
            <a:r>
              <a:rPr lang="en-AU" sz="2600" b="1" dirty="0" smtClean="0"/>
              <a:t>(“WC”) </a:t>
            </a:r>
            <a:r>
              <a:rPr lang="en-AU" sz="2600" dirty="0" smtClean="0"/>
              <a:t>jurisdiction </a:t>
            </a:r>
            <a:r>
              <a:rPr lang="en-AU" sz="2600" dirty="0"/>
              <a:t>actually works in the ACT. </a:t>
            </a:r>
            <a:endParaRPr lang="en-AU" sz="2600" dirty="0" smtClean="0"/>
          </a:p>
          <a:p>
            <a:r>
              <a:rPr lang="en-AU" sz="2600" dirty="0" smtClean="0"/>
              <a:t>The </a:t>
            </a:r>
            <a:r>
              <a:rPr lang="en-AU" sz="2600" dirty="0"/>
              <a:t>risks of workplace </a:t>
            </a:r>
            <a:r>
              <a:rPr lang="en-AU" sz="2600" dirty="0" smtClean="0"/>
              <a:t>injury are great for all businesses, </a:t>
            </a:r>
            <a:r>
              <a:rPr lang="en-AU" sz="2600" dirty="0"/>
              <a:t>but even greater when one considers how the WC system operates in the Territory.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3200" dirty="0"/>
          </a:p>
          <a:p>
            <a:pPr marL="0" indent="0">
              <a:buNone/>
            </a:pPr>
            <a:r>
              <a:rPr lang="en-AU" sz="3200" dirty="0" smtClean="0">
                <a:solidFill>
                  <a:srgbClr val="181818"/>
                </a:solidFill>
                <a:latin typeface="Century Gothic" panose="020B0502020202020204" pitchFamily="34" charset="0"/>
              </a:rPr>
              <a:t> </a:t>
            </a:r>
            <a:endParaRPr lang="en-AU" sz="3200" dirty="0">
              <a:solidFill>
                <a:srgbClr val="181818"/>
              </a:solidFill>
              <a:latin typeface="Century Gothic" panose="020B0502020202020204" pitchFamily="34" charset="0"/>
            </a:endParaRPr>
          </a:p>
          <a:p>
            <a:endParaRPr lang="en-AU" sz="4800" dirty="0">
              <a:hlinkClick r:id="rId3"/>
            </a:endParaRPr>
          </a:p>
          <a:p>
            <a:pPr marL="0" indent="0">
              <a:buNone/>
            </a:pPr>
            <a:endParaRPr lang="en-AU" sz="4800" dirty="0"/>
          </a:p>
          <a:p>
            <a:endParaRPr lang="en-AU" dirty="0"/>
          </a:p>
        </p:txBody>
      </p:sp>
      <p:pic>
        <p:nvPicPr>
          <p:cNvPr id="9218" name="Picture 2" descr="AMA(ACT)LTDlogo_sm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6366" y="-97366"/>
            <a:ext cx="12668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463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23025"/>
            <a:ext cx="8761413" cy="1527716"/>
          </a:xfrm>
        </p:spPr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i="1" dirty="0" smtClean="0"/>
              <a:t>WORKERS </a:t>
            </a:r>
            <a:r>
              <a:rPr lang="en-US" i="1" dirty="0"/>
              <a:t>COMPENSATION </a:t>
            </a:r>
            <a:r>
              <a:rPr lang="en-US" i="1" dirty="0" smtClean="0"/>
              <a:t>ACT 1951 </a:t>
            </a:r>
            <a:endParaRPr lang="en-AU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b="1" dirty="0" smtClean="0"/>
              <a:t>BACKGROUND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AU" dirty="0" smtClean="0"/>
              <a:t>Remember, all statutory workers’ compensation schemes in Australia provides ‘</a:t>
            </a:r>
            <a:r>
              <a:rPr lang="en-AU" b="1" i="1" dirty="0" smtClean="0"/>
              <a:t>no fault</a:t>
            </a:r>
            <a:r>
              <a:rPr lang="en-AU" dirty="0" smtClean="0"/>
              <a:t>’ compensation for injury or disease.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AU" dirty="0" smtClean="0"/>
              <a:t>In most jurisdictions, an injury is defined as a physical or mental injury, including  aggravation, acceleration or recurrence of an earlier physical or mental injury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AU" dirty="0" smtClean="0"/>
              <a:t>Claims must “</a:t>
            </a:r>
            <a:r>
              <a:rPr lang="en-AU" b="1" i="1" dirty="0" smtClean="0"/>
              <a:t>arise out of”</a:t>
            </a:r>
            <a:r>
              <a:rPr lang="en-AU" i="1" dirty="0" smtClean="0"/>
              <a:t>, or “</a:t>
            </a:r>
            <a:r>
              <a:rPr lang="en-AU" b="1" i="1" dirty="0" smtClean="0"/>
              <a:t>in the course of employment</a:t>
            </a:r>
            <a:r>
              <a:rPr lang="en-AU" dirty="0" smtClean="0"/>
              <a:t>”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AU" dirty="0" smtClean="0"/>
              <a:t>Disease claims need not have a direct causal connection with work but must have a “</a:t>
            </a:r>
            <a:r>
              <a:rPr lang="en-AU" b="1" i="1" dirty="0" smtClean="0"/>
              <a:t>work-relatedness</a:t>
            </a:r>
            <a:r>
              <a:rPr lang="en-AU" dirty="0" smtClean="0"/>
              <a:t>” connection “</a:t>
            </a:r>
            <a:r>
              <a:rPr lang="en-AU" b="1" i="1" dirty="0" smtClean="0"/>
              <a:t>in the course of employment”.</a:t>
            </a:r>
          </a:p>
        </p:txBody>
      </p:sp>
      <p:pic>
        <p:nvPicPr>
          <p:cNvPr id="4" name="Picture 2" descr="AMA(ACT)LTDlogo_sm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6366" y="-97366"/>
            <a:ext cx="12668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582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WORKERS COMPENSATION ACT 1951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AU" dirty="0"/>
              <a:t>Currently in the Territory </a:t>
            </a:r>
            <a:r>
              <a:rPr lang="en-AU" dirty="0" smtClean="0"/>
              <a:t>it is only required for an employee to show that employment is a </a:t>
            </a:r>
            <a:r>
              <a:rPr lang="en-AU" dirty="0"/>
              <a:t>“</a:t>
            </a:r>
            <a:r>
              <a:rPr lang="en-AU" b="1" i="1" dirty="0"/>
              <a:t>Contributing Factor</a:t>
            </a:r>
            <a:r>
              <a:rPr lang="en-AU" dirty="0"/>
              <a:t>” to </a:t>
            </a:r>
            <a:r>
              <a:rPr lang="en-AU" dirty="0" smtClean="0"/>
              <a:t>sustaining an injury, the </a:t>
            </a:r>
            <a:r>
              <a:rPr lang="en-AU" dirty="0"/>
              <a:t>contraction of a disease or the suffering of an aggravation.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AU" dirty="0"/>
              <a:t>(See October 2017, </a:t>
            </a:r>
            <a:r>
              <a:rPr lang="en-AU" i="1" dirty="0"/>
              <a:t>ACT Amendment Bill</a:t>
            </a:r>
            <a:r>
              <a:rPr lang="en-AU" dirty="0"/>
              <a:t>). This proposes to delete the words “</a:t>
            </a:r>
            <a:r>
              <a:rPr lang="en-AU" b="1" dirty="0"/>
              <a:t>A Contributing Factor</a:t>
            </a:r>
            <a:r>
              <a:rPr lang="en-AU" dirty="0"/>
              <a:t>” to “ </a:t>
            </a:r>
            <a:r>
              <a:rPr lang="en-AU" b="1" i="1" dirty="0"/>
              <a:t>A Substantial Contributing Factor</a:t>
            </a:r>
            <a:r>
              <a:rPr lang="en-AU" dirty="0"/>
              <a:t>”</a:t>
            </a:r>
          </a:p>
          <a:p>
            <a:endParaRPr lang="en-AU" dirty="0"/>
          </a:p>
        </p:txBody>
      </p:sp>
      <p:pic>
        <p:nvPicPr>
          <p:cNvPr id="5" name="Picture 2" descr="AMA(ACT)LTDlogo_sm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6366" y="-97366"/>
            <a:ext cx="12668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6918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7"/>
            <a:ext cx="8761413" cy="899737"/>
          </a:xfrm>
        </p:spPr>
        <p:txBody>
          <a:bodyPr/>
          <a:lstStyle/>
          <a:p>
            <a:r>
              <a:rPr lang="en-US" sz="3200" dirty="0"/>
              <a:t>Worker’s </a:t>
            </a:r>
            <a:r>
              <a:rPr lang="en-US" sz="3200" dirty="0" smtClean="0"/>
              <a:t>Compensation: Common Law and Lump Sum Claims – A long Term Trend</a:t>
            </a:r>
            <a:endParaRPr lang="en-A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5" y="2211572"/>
            <a:ext cx="8761412" cy="4104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An injured worker may choose either: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 smtClean="0"/>
              <a:t>A Common Law claim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 smtClean="0"/>
              <a:t>A redemption (“commutation”) of statutory entitlements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 smtClean="0"/>
              <a:t>A statutory permanent impairment benefit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Very few people chose the statutory benefits option -</a:t>
            </a:r>
          </a:p>
          <a:p>
            <a:pPr marL="0" indent="0">
              <a:buNone/>
            </a:pPr>
            <a:r>
              <a:rPr lang="en-US" sz="2000" dirty="0" smtClean="0"/>
              <a:t>Generally, insurers and claimants prefer to settle via common law – this is because insurers can finalise the claims and manage their claims costs and;</a:t>
            </a:r>
          </a:p>
          <a:p>
            <a:pPr marL="0" indent="0">
              <a:buNone/>
            </a:pPr>
            <a:r>
              <a:rPr lang="en-US" sz="2000" dirty="0" smtClean="0"/>
              <a:t>Statutory settlements are seen as the lessor option for claimants and Lawyers.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AU" sz="2800" dirty="0"/>
          </a:p>
        </p:txBody>
      </p:sp>
      <p:pic>
        <p:nvPicPr>
          <p:cNvPr id="6146" name="Picture 2" descr="AMA(ACT)LTDlogo_sm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7768" y="0"/>
            <a:ext cx="12668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80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/>
              <a:t>PART 2 - </a:t>
            </a:r>
            <a:r>
              <a:rPr lang="en-AU" dirty="0" smtClean="0"/>
              <a:t>ACT </a:t>
            </a:r>
            <a:r>
              <a:rPr lang="en-AU" dirty="0"/>
              <a:t>- EMPLOYER’S DUTIES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b="1" i="1" dirty="0"/>
              <a:t>Providing workers with information</a:t>
            </a:r>
            <a:endParaRPr lang="en-AU" i="1" dirty="0"/>
          </a:p>
          <a:p>
            <a:r>
              <a:rPr lang="en-AU" dirty="0"/>
              <a:t>Information about workplace bullying can be given to workers in a number of ways including:</a:t>
            </a:r>
          </a:p>
          <a:p>
            <a:pPr lvl="0"/>
            <a:r>
              <a:rPr lang="en-AU" dirty="0"/>
              <a:t>talking directly with workers by holding team meetings, </a:t>
            </a:r>
            <a:r>
              <a:rPr lang="en-AU" dirty="0" smtClean="0"/>
              <a:t>“tool box” </a:t>
            </a:r>
            <a:r>
              <a:rPr lang="en-AU" dirty="0"/>
              <a:t>talks or speaking one-on-one with them at the beginning of the work day</a:t>
            </a:r>
          </a:p>
          <a:p>
            <a:pPr lvl="0"/>
            <a:r>
              <a:rPr lang="en-AU" dirty="0"/>
              <a:t>handing out company newsletters or pamphlets</a:t>
            </a:r>
          </a:p>
          <a:p>
            <a:pPr lvl="0"/>
            <a:r>
              <a:rPr lang="en-AU" dirty="0"/>
              <a:t>including information sheets in payslips</a:t>
            </a:r>
          </a:p>
          <a:p>
            <a:pPr lvl="0"/>
            <a:r>
              <a:rPr lang="en-AU" dirty="0"/>
              <a:t>displaying posters around the workplace</a:t>
            </a:r>
          </a:p>
          <a:p>
            <a:pPr lvl="0"/>
            <a:r>
              <a:rPr lang="en-AU" dirty="0"/>
              <a:t>through email messages or intranet announcements</a:t>
            </a:r>
          </a:p>
        </p:txBody>
      </p:sp>
      <p:pic>
        <p:nvPicPr>
          <p:cNvPr id="4" name="Picture 2" descr="AMA(ACT)LTDlogo_sm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6366" y="-1"/>
            <a:ext cx="1266825" cy="130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4309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735980"/>
            <a:ext cx="8761413" cy="735981"/>
          </a:xfrm>
        </p:spPr>
        <p:txBody>
          <a:bodyPr/>
          <a:lstStyle/>
          <a:p>
            <a:r>
              <a:rPr lang="en-AU" b="1" dirty="0" smtClean="0"/>
              <a:t/>
            </a:r>
            <a:br>
              <a:rPr lang="en-AU" b="1" dirty="0" smtClean="0"/>
            </a:br>
            <a:r>
              <a:rPr lang="en-AU" b="1" dirty="0" smtClean="0"/>
              <a:t>ACT - </a:t>
            </a:r>
            <a:r>
              <a:rPr lang="en-AU" dirty="0" smtClean="0"/>
              <a:t>EMPLOYER’S DUTIES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lvl="1" indent="0">
              <a:buNone/>
            </a:pPr>
            <a:r>
              <a:rPr lang="en-US" sz="2200" b="1" dirty="0"/>
              <a:t>Workplace Health &amp; Safety </a:t>
            </a:r>
            <a:r>
              <a:rPr lang="en-US" sz="2200" b="1" dirty="0" smtClean="0"/>
              <a:t>Policy</a:t>
            </a:r>
          </a:p>
          <a:p>
            <a:pPr marL="457200" lvl="1" indent="0">
              <a:buNone/>
            </a:pPr>
            <a:r>
              <a:rPr lang="en-US" sz="1900" dirty="0" smtClean="0"/>
              <a:t>Some </a:t>
            </a:r>
            <a:r>
              <a:rPr lang="en-US" sz="1900" dirty="0"/>
              <a:t>training in OH&amp;S </a:t>
            </a:r>
            <a:r>
              <a:rPr lang="en-US" sz="1900" dirty="0" smtClean="0"/>
              <a:t>requirements at </a:t>
            </a:r>
            <a:r>
              <a:rPr lang="en-AU" sz="1900" dirty="0" smtClean="0"/>
              <a:t>induction should </a:t>
            </a:r>
            <a:r>
              <a:rPr lang="en-AU" sz="1900" dirty="0"/>
              <a:t>include information on:</a:t>
            </a:r>
          </a:p>
          <a:p>
            <a:pPr lvl="0"/>
            <a:r>
              <a:rPr lang="en-AU" sz="1900" dirty="0" smtClean="0"/>
              <a:t>The </a:t>
            </a:r>
            <a:r>
              <a:rPr lang="en-AU" sz="1900" dirty="0"/>
              <a:t>standards of behaviour expected in the workplace including the use of social </a:t>
            </a:r>
            <a:r>
              <a:rPr lang="en-AU" sz="1900" dirty="0" smtClean="0"/>
              <a:t>media, </a:t>
            </a:r>
            <a:r>
              <a:rPr lang="en-AU" sz="1900" dirty="0"/>
              <a:t>if relevant </a:t>
            </a:r>
          </a:p>
          <a:p>
            <a:pPr lvl="0"/>
            <a:r>
              <a:rPr lang="en-AU" sz="1900" dirty="0" smtClean="0"/>
              <a:t>How </a:t>
            </a:r>
            <a:r>
              <a:rPr lang="en-AU" sz="1900" dirty="0"/>
              <a:t>workplace </a:t>
            </a:r>
            <a:r>
              <a:rPr lang="en-AU" sz="1900" dirty="0" smtClean="0"/>
              <a:t>bullying/harassment </a:t>
            </a:r>
            <a:r>
              <a:rPr lang="en-AU" sz="1900" dirty="0"/>
              <a:t>should be reported and how such reports are managed</a:t>
            </a:r>
          </a:p>
          <a:p>
            <a:pPr lvl="0"/>
            <a:r>
              <a:rPr lang="en-AU" sz="1900" dirty="0" smtClean="0"/>
              <a:t>Awareness </a:t>
            </a:r>
            <a:r>
              <a:rPr lang="en-AU" sz="1900" dirty="0"/>
              <a:t>of the impact certain behaviours can have on </a:t>
            </a:r>
            <a:r>
              <a:rPr lang="en-AU" sz="1900" dirty="0" smtClean="0"/>
              <a:t>other employees and patients, members of the public</a:t>
            </a:r>
            <a:endParaRPr lang="en-US" sz="19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1900" dirty="0"/>
              <a:t>Regular </a:t>
            </a:r>
            <a:r>
              <a:rPr lang="en-US" sz="1900" dirty="0" smtClean="0"/>
              <a:t>risk assessments </a:t>
            </a:r>
            <a:r>
              <a:rPr lang="en-US" sz="1900" dirty="0"/>
              <a:t>&amp; </a:t>
            </a:r>
            <a:r>
              <a:rPr lang="en-US" sz="1900" dirty="0" smtClean="0"/>
              <a:t>worker’s compensation insurance</a:t>
            </a:r>
            <a:endParaRPr lang="en-US" sz="1900" dirty="0"/>
          </a:p>
          <a:p>
            <a:endParaRPr lang="en-AU" dirty="0"/>
          </a:p>
        </p:txBody>
      </p:sp>
      <p:pic>
        <p:nvPicPr>
          <p:cNvPr id="4" name="Picture 2" descr="AMA(ACT)LTDlogo_sm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6366" y="-6322"/>
            <a:ext cx="12668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480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ACT - </a:t>
            </a:r>
            <a:r>
              <a:rPr lang="en-AU" dirty="0"/>
              <a:t>EMPLOYER’S DUTIES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endParaRPr lang="en-AU" dirty="0"/>
          </a:p>
          <a:p>
            <a:pPr lvl="0"/>
            <a:r>
              <a:rPr lang="en-AU" dirty="0" smtClean="0"/>
              <a:t>How </a:t>
            </a:r>
            <a:r>
              <a:rPr lang="en-AU" dirty="0"/>
              <a:t>workplace bullying reports will be responded to including timeframes.</a:t>
            </a:r>
          </a:p>
          <a:p>
            <a:r>
              <a:rPr lang="en-AU" dirty="0"/>
              <a:t>Managers and supervisors should also be trained in how to respond to workplace bullying reports and in skills that will help develop productive and respectful workplace relationships. </a:t>
            </a:r>
          </a:p>
          <a:p>
            <a:r>
              <a:rPr lang="en-AU" dirty="0"/>
              <a:t>Training should be tailored to meet the needs of workers and suit the nature of the workplace and the workforce, for example levels of literacy.</a:t>
            </a:r>
          </a:p>
          <a:p>
            <a:endParaRPr lang="en-AU" dirty="0"/>
          </a:p>
        </p:txBody>
      </p:sp>
      <p:pic>
        <p:nvPicPr>
          <p:cNvPr id="4" name="Picture 2" descr="AMA(ACT)LTDlogo_sm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6366" y="-97366"/>
            <a:ext cx="1266825" cy="1301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45057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928</TotalTime>
  <Words>1643</Words>
  <Application>Microsoft Office PowerPoint</Application>
  <PresentationFormat>Widescreen</PresentationFormat>
  <Paragraphs>174</Paragraphs>
  <Slides>23</Slides>
  <Notes>23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Century Gothic</vt:lpstr>
      <vt:lpstr>Wingdings</vt:lpstr>
      <vt:lpstr>Wingdings 3</vt:lpstr>
      <vt:lpstr>Ion Boardroom</vt:lpstr>
      <vt:lpstr>Clip</vt:lpstr>
      <vt:lpstr> A SMALL BUSINESS EMPLOYER-WORKERS’ COMPENSATION IN THE TERRITORY </vt:lpstr>
      <vt:lpstr>SESSION OUTLINE</vt:lpstr>
      <vt:lpstr>PART 1. INTRODUCTION</vt:lpstr>
      <vt:lpstr> WORKERS COMPENSATION ACT 1951 </vt:lpstr>
      <vt:lpstr>WORKERS COMPENSATION ACT 1951</vt:lpstr>
      <vt:lpstr>Worker’s Compensation: Common Law and Lump Sum Claims – A long Term Trend</vt:lpstr>
      <vt:lpstr>PART 2 - ACT - EMPLOYER’S DUTIES</vt:lpstr>
      <vt:lpstr> ACT - EMPLOYER’S DUTIES </vt:lpstr>
      <vt:lpstr>ACT - EMPLOYER’S DUTIES</vt:lpstr>
      <vt:lpstr>SPECIFIC ISSUES FOR MEDICAL PRACTICES</vt:lpstr>
      <vt:lpstr>PART 3 - Worker’s Compensation Claims – The Process</vt:lpstr>
      <vt:lpstr>Worker’s Compensation Claims – The Process</vt:lpstr>
      <vt:lpstr>Worker’s Compensation Claims – A Greater Risk in the Territory. WHY?</vt:lpstr>
      <vt:lpstr>PART 4 -Workplace Bullying &amp; Harassment – Workers Compensation in the Territory</vt:lpstr>
      <vt:lpstr>Worker’s Compensation: Common Law and Lump Sum Claims</vt:lpstr>
      <vt:lpstr>ACT Case Studies</vt:lpstr>
      <vt:lpstr>PART 5 - ACT Case Studies</vt:lpstr>
      <vt:lpstr>ACT Case Studies</vt:lpstr>
      <vt:lpstr>PART 6 - HOW CAN THIS HAPPEN?</vt:lpstr>
      <vt:lpstr>Worker’s Compensation: Common Law and Lump Sum Claims</vt:lpstr>
      <vt:lpstr>ACT Case Studies</vt:lpstr>
      <vt:lpstr>Lessons For Employers ??</vt:lpstr>
      <vt:lpstr>Lessons For Employers - Questions??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Cathy Baynie</dc:creator>
  <cp:lastModifiedBy>Karen Fraser</cp:lastModifiedBy>
  <cp:revision>77</cp:revision>
  <cp:lastPrinted>2017-11-22T04:10:21Z</cp:lastPrinted>
  <dcterms:created xsi:type="dcterms:W3CDTF">2016-10-28T03:44:34Z</dcterms:created>
  <dcterms:modified xsi:type="dcterms:W3CDTF">2017-12-13T04:20:40Z</dcterms:modified>
</cp:coreProperties>
</file>