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?><Relationships xmlns="http://schemas.openxmlformats.org/package/2006/relationships"><Relationship Target="ppt/presentation.xml" Type="http://schemas.openxmlformats.org/officeDocument/2006/relationships/officeDocument" Id="rId1"></Relationship><Relationship Target="docProps/core.xml" Type="http://schemas.openxmlformats.org/package/2006/relationships/metadata/core-properties" Id="rId2"></Relationship><Relationship Target="docProps/app.xml" Type="http://schemas.openxmlformats.org/officeDocument/2006/relationships/extended-properties" Id="rId3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1"/>
  </p:notesMasterIdLst>
  <p:sldIdLst>
    <p:sldId id="256" r:id="rId2"/>
    <p:sldId id="257" r:id="rId3"/>
    <p:sldId id="258" r:id="rId4"/>
    <p:sldId id="272" r:id="rId5"/>
    <p:sldId id="273" r:id="rId6"/>
    <p:sldId id="267" r:id="rId7"/>
    <p:sldId id="275" r:id="rId8"/>
    <p:sldId id="276" r:id="rId9"/>
    <p:sldId id="278" r:id="rId10"/>
    <p:sldId id="281" r:id="rId11"/>
    <p:sldId id="282" r:id="rId12"/>
    <p:sldId id="283" r:id="rId13"/>
    <p:sldId id="284" r:id="rId14"/>
    <p:sldId id="285" r:id="rId15"/>
    <p:sldId id="289" r:id="rId16"/>
    <p:sldId id="290" r:id="rId17"/>
    <p:sldId id="292" r:id="rId18"/>
    <p:sldId id="293" r:id="rId19"/>
    <p:sldId id="264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1E"/>
    <a:srgbClr val="898F4B"/>
    <a:srgbClr val="E9E7E8"/>
    <a:srgbClr val="C5CA9A"/>
    <a:srgbClr val="575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50" y="-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?><Relationships xmlns="http://schemas.openxmlformats.org/package/2006/relationships"><Relationship Target="slides/slide7.xml" Type="http://schemas.openxmlformats.org/officeDocument/2006/relationships/slide" Id="rId8"></Relationship><Relationship Target="slides/slide12.xml" Type="http://schemas.openxmlformats.org/officeDocument/2006/relationships/slide" Id="rId13"></Relationship><Relationship Target="slides/slide17.xml" Type="http://schemas.openxmlformats.org/officeDocument/2006/relationships/slide" Id="rId18"></Relationship><Relationship Target="slides/slide2.xml" Type="http://schemas.openxmlformats.org/officeDocument/2006/relationships/slide" Id="rId3"></Relationship><Relationship Target="notesMasters/notesMaster1.xml" Type="http://schemas.openxmlformats.org/officeDocument/2006/relationships/notesMaster" Id="rId21"></Relationship><Relationship Target="slides/slide6.xml" Type="http://schemas.openxmlformats.org/officeDocument/2006/relationships/slide" Id="rId7"></Relationship><Relationship Target="slides/slide11.xml" Type="http://schemas.openxmlformats.org/officeDocument/2006/relationships/slide" Id="rId12"></Relationship><Relationship Target="slides/slide16.xml" Type="http://schemas.openxmlformats.org/officeDocument/2006/relationships/slide" Id="rId17"></Relationship><Relationship Target="tableStyles.xml" Type="http://schemas.openxmlformats.org/officeDocument/2006/relationships/tableStyles" Id="rId25"></Relationship><Relationship Target="slides/slide1.xml" Type="http://schemas.openxmlformats.org/officeDocument/2006/relationships/slide" Id="rId2"></Relationship><Relationship Target="slides/slide15.xml" Type="http://schemas.openxmlformats.org/officeDocument/2006/relationships/slide" Id="rId16"></Relationship><Relationship Target="slides/slide19.xml" Type="http://schemas.openxmlformats.org/officeDocument/2006/relationships/slide" Id="rId20"></Relationship><Relationship Target="slideMasters/slideMaster1.xml" Type="http://schemas.openxmlformats.org/officeDocument/2006/relationships/slideMaster" Id="rId1"></Relationship><Relationship Target="slides/slide5.xml" Type="http://schemas.openxmlformats.org/officeDocument/2006/relationships/slide" Id="rId6"></Relationship><Relationship Target="slides/slide10.xml" Type="http://schemas.openxmlformats.org/officeDocument/2006/relationships/slide" Id="rId11"></Relationship><Relationship Target="theme/theme1.xml" Type="http://schemas.openxmlformats.org/officeDocument/2006/relationships/theme" Id="rId24"></Relationship><Relationship Target="slides/slide4.xml" Type="http://schemas.openxmlformats.org/officeDocument/2006/relationships/slide" Id="rId5"></Relationship><Relationship Target="slides/slide14.xml" Type="http://schemas.openxmlformats.org/officeDocument/2006/relationships/slide" Id="rId15"></Relationship><Relationship Target="viewProps.xml" Type="http://schemas.openxmlformats.org/officeDocument/2006/relationships/viewProps" Id="rId23"></Relationship><Relationship Target="slides/slide9.xml" Type="http://schemas.openxmlformats.org/officeDocument/2006/relationships/slide" Id="rId10"></Relationship><Relationship Target="slides/slide18.xml" Type="http://schemas.openxmlformats.org/officeDocument/2006/relationships/slide" Id="rId19"></Relationship><Relationship Target="slides/slide3.xml" Type="http://schemas.openxmlformats.org/officeDocument/2006/relationships/slide" Id="rId4"></Relationship><Relationship Target="slides/slide8.xml" Type="http://schemas.openxmlformats.org/officeDocument/2006/relationships/slide" Id="rId9"></Relationship><Relationship Target="slides/slide13.xml" Type="http://schemas.openxmlformats.org/officeDocument/2006/relationships/slide" Id="rId14"></Relationship><Relationship Target="presProps.xml" Type="http://schemas.openxmlformats.org/officeDocument/2006/relationships/presProps" Id="rId22"></Relationship></Relationships>
</file>

<file path=ppt/notesMasters/_rels/notesMaster1.xml.rels><?xml version="1.0" encoding="UTF-8" ?><Relationships xmlns="http://schemas.openxmlformats.org/package/2006/relationships"><Relationship Target="../theme/theme2.xml" Type="http://schemas.openxmlformats.org/officeDocument/2006/relationships/theme" Id="rId1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09B31-2E74-4DCF-9AAE-E813A32E36DF}" type="datetimeFigureOut">
              <a:rPr lang="en-AU" smtClean="0"/>
              <a:t>15/10/2018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A407A-4128-4A13-833A-7D80CD5775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543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?><Relationships xmlns="http://schemas.openxmlformats.org/package/2006/relationships"><Relationship Target="../media/image1.png" Type="http://schemas.openxmlformats.org/officeDocument/2006/relationships/image" Id="rId3"></Relationship><Relationship Target="../media/image2.png" Type="http://schemas.openxmlformats.org/officeDocument/2006/relationships/image" Id="rId2"></Relationship><Relationship Target="../slideMasters/slideMaster1.xml" Type="http://schemas.openxmlformats.org/officeDocument/2006/relationships/slideMaster" Id="rId1"></Relationship></Relationships>
</file>

<file path=ppt/slideLayouts/_rels/slideLayout2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3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4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5.xml.rels><?xml version="1.0" encoding="UTF-8" ?><Relationships xmlns="http://schemas.openxmlformats.org/package/2006/relationships"><Relationship Target="../slideMasters/slideMaster1.xml" Type="http://schemas.openxmlformats.org/officeDocument/2006/relationships/slideMaster" Id="rId1"></Relationship></Relationships>
</file>

<file path=ppt/slideLayouts/_rels/slideLayout6.xml.rels><?xml version="1.0" encoding="UTF-8" ?><Relationships xmlns="http://schemas.openxmlformats.org/package/2006/relationships"><Relationship Target="../media/image3.PNG" Type="http://schemas.openxmlformats.org/officeDocument/2006/relationships/image" Id="rId2"></Relationship><Relationship Target="../slideMasters/slideMaster1.xml" Type="http://schemas.openxmlformats.org/officeDocument/2006/relationships/slideMaster" Id="rId1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2634385"/>
            <a:ext cx="9144000" cy="4223615"/>
          </a:xfrm>
          <a:prstGeom prst="rect">
            <a:avLst/>
          </a:prstGeom>
          <a:solidFill>
            <a:srgbClr val="E9E7E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3568" y="3068960"/>
            <a:ext cx="7772400" cy="67550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[Insert Title]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‹#›</a:t>
            </a:fld>
            <a:endParaRPr lang="en-AU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-27384"/>
            <a:ext cx="9144000" cy="2661769"/>
            <a:chOff x="0" y="-27384"/>
            <a:chExt cx="9144000" cy="2661769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2" t="13396" r="1272" b="58277"/>
            <a:stretch/>
          </p:blipFill>
          <p:spPr>
            <a:xfrm>
              <a:off x="0" y="-27384"/>
              <a:ext cx="9144000" cy="266176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53"/>
            <a:stretch/>
          </p:blipFill>
          <p:spPr>
            <a:xfrm>
              <a:off x="6804248" y="173290"/>
              <a:ext cx="2016224" cy="5862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301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628800"/>
            <a:ext cx="8229600" cy="706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Century Gothic" panose="020B0502020202020204" pitchFamily="34" charset="0"/>
              <a:buChar char="–"/>
              <a:defRPr/>
            </a:lvl2pPr>
            <a:lvl4pPr marL="1600200" indent="-228600">
              <a:buFont typeface="Century Gothic" panose="020B0502020202020204" pitchFamily="34" charset="0"/>
              <a:buChar char="–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2229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852936"/>
            <a:ext cx="8229600" cy="3528392"/>
          </a:xfrm>
        </p:spPr>
        <p:txBody>
          <a:bodyPr/>
          <a:lstStyle>
            <a:lvl2pPr marL="742950" indent="-285750"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4pPr marL="1600200" indent="-22860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742950" lvl="1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‹#›</a:t>
            </a:fld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83568" y="2276872"/>
            <a:ext cx="8207375" cy="4318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AU" dirty="0" smtClean="0"/>
              <a:t>[Subtitle]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557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pli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2532037"/>
            <a:ext cx="4038600" cy="3849291"/>
          </a:xfrm>
        </p:spPr>
        <p:txBody>
          <a:bodyPr>
            <a:normAutofit/>
          </a:bodyPr>
          <a:lstStyle>
            <a:lvl1pPr>
              <a:defRPr sz="2000"/>
            </a:lvl1pPr>
            <a:lvl2pPr marL="742950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800"/>
            </a:lvl2pPr>
            <a:lvl3pPr>
              <a:defRPr sz="1600"/>
            </a:lvl3pPr>
            <a:lvl4pPr marL="1600200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742950" lvl="1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3880" y="2532037"/>
            <a:ext cx="4038600" cy="3849291"/>
          </a:xfrm>
        </p:spPr>
        <p:txBody>
          <a:bodyPr>
            <a:normAutofit/>
          </a:bodyPr>
          <a:lstStyle>
            <a:lvl1pPr>
              <a:defRPr sz="2000"/>
            </a:lvl1pPr>
            <a:lvl2pPr marL="742950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800"/>
            </a:lvl2pPr>
            <a:lvl3pPr>
              <a:defRPr sz="1600"/>
            </a:lvl3pPr>
            <a:lvl4pPr marL="1600200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742950" lvl="1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69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plit page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224" y="2420888"/>
            <a:ext cx="4040188" cy="432048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880" y="2892077"/>
            <a:ext cx="4040188" cy="3489251"/>
          </a:xfrm>
        </p:spPr>
        <p:txBody>
          <a:bodyPr>
            <a:normAutofit/>
          </a:bodyPr>
          <a:lstStyle>
            <a:lvl1pPr>
              <a:defRPr sz="2000"/>
            </a:lvl1pPr>
            <a:lvl2pPr marL="742950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800"/>
            </a:lvl2pPr>
            <a:lvl3pPr>
              <a:defRPr sz="1600"/>
            </a:lvl3pPr>
            <a:lvl4pPr marL="1600200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742950" lvl="1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9688" y="2420888"/>
            <a:ext cx="4041775" cy="432048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705" y="2892077"/>
            <a:ext cx="4041775" cy="3489251"/>
          </a:xfrm>
        </p:spPr>
        <p:txBody>
          <a:bodyPr>
            <a:normAutofit/>
          </a:bodyPr>
          <a:lstStyle>
            <a:lvl1pPr>
              <a:defRPr sz="2000"/>
            </a:lvl1pPr>
            <a:lvl2pPr marL="742950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800"/>
            </a:lvl2pPr>
            <a:lvl3pPr>
              <a:defRPr sz="1600"/>
            </a:lvl3pPr>
            <a:lvl4pPr marL="1600200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742950" lvl="1" indent="-28575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600200" lvl="3" indent="-2286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Font typeface="Century Gothic" panose="020B0502020202020204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703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25F69-671F-45C5-88B1-F754F0845562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252520" cy="690870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683568" y="6525344"/>
            <a:ext cx="7920880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aseline="30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Adelaide | </a:t>
            </a:r>
            <a:r>
              <a:rPr lang="en-US" sz="1600" baseline="30000" dirty="0">
                <a:solidFill>
                  <a:schemeClr val="bg1"/>
                </a:solidFill>
                <a:latin typeface="Century Gothic" panose="020B0502020202020204" pitchFamily="34" charset="0"/>
              </a:rPr>
              <a:t>Brisbane | Canberra | Darwin | Hobart | Melbourne | Norwest | Perth | Sydney</a:t>
            </a:r>
          </a:p>
        </p:txBody>
      </p:sp>
    </p:spTree>
    <p:extLst>
      <p:ext uri="{BB962C8B-B14F-4D97-AF65-F5344CB8AC3E}">
        <p14:creationId xmlns:p14="http://schemas.microsoft.com/office/powerpoint/2010/main" val="862478457"/>
      </p:ext>
    </p:extLst>
  </p:cSld>
  <p:clrMapOvr>
    <a:masterClrMapping/>
  </p:clrMapOvr>
</p:sldLayout>
</file>

<file path=ppt/slideMasters/_rels/slideMaster1.xml.rels><?xml version="1.0" encoding="UTF-8" ?><Relationships xmlns="http://schemas.openxmlformats.org/package/2006/relationships"><Relationship Target="../media/image1.png" Type="http://schemas.openxmlformats.org/officeDocument/2006/relationships/image" Id="rId8"></Relationship><Relationship Target="../slideLayouts/slideLayout3.xml" Type="http://schemas.openxmlformats.org/officeDocument/2006/relationships/slideLayout" Id="rId3"></Relationship><Relationship Target="../theme/theme1.xml" Type="http://schemas.openxmlformats.org/officeDocument/2006/relationships/theme" Id="rId7"></Relationship><Relationship Target="../slideLayouts/slideLayout2.xml" Type="http://schemas.openxmlformats.org/officeDocument/2006/relationships/slideLayout" Id="rId2"></Relationship><Relationship Target="../slideLayouts/slideLayout1.xml" Type="http://schemas.openxmlformats.org/officeDocument/2006/relationships/slideLayout" Id="rId1"></Relationship><Relationship Target="../slideLayouts/slideLayout6.xml" Type="http://schemas.openxmlformats.org/officeDocument/2006/relationships/slideLayout" Id="rId6"></Relationship><Relationship Target="../slideLayouts/slideLayout5.xml" Type="http://schemas.openxmlformats.org/officeDocument/2006/relationships/slideLayout" Id="rId5"></Relationship><Relationship Target="../slideLayouts/slideLayout4.xml" Type="http://schemas.openxmlformats.org/officeDocument/2006/relationships/slideLayout" Id="rId4"></Relationship><Relationship Target="../media/image2.png" Type="http://schemas.openxmlformats.org/officeDocument/2006/relationships/image" Id="rId9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9E7E8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5857" y="1628800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[Insert]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224" y="2492896"/>
            <a:ext cx="8229600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4479" y="63808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1BE92-CEBF-44D1-B16E-C641D72D83AA}" type="slidenum">
              <a:rPr lang="en-AU" smtClean="0"/>
              <a:t>‹#›</a:t>
            </a:fld>
            <a:endParaRPr lang="en-AU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11560" y="1628800"/>
            <a:ext cx="0" cy="720080"/>
          </a:xfrm>
          <a:prstGeom prst="line">
            <a:avLst/>
          </a:prstGeom>
          <a:ln w="28575">
            <a:solidFill>
              <a:srgbClr val="EE86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3"/>
          <a:stretch/>
        </p:blipFill>
        <p:spPr>
          <a:xfrm>
            <a:off x="7092280" y="466439"/>
            <a:ext cx="2016224" cy="586297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0" y="-27383"/>
            <a:ext cx="9144000" cy="1448680"/>
            <a:chOff x="0" y="-27383"/>
            <a:chExt cx="9144000" cy="1448680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2" t="13396" r="1272" b="71187"/>
            <a:stretch/>
          </p:blipFill>
          <p:spPr>
            <a:xfrm>
              <a:off x="0" y="-27383"/>
              <a:ext cx="9144000" cy="144868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53"/>
            <a:stretch/>
          </p:blipFill>
          <p:spPr>
            <a:xfrm>
              <a:off x="6804248" y="173290"/>
              <a:ext cx="2016224" cy="5862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417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70" r:id="rId3"/>
    <p:sldLayoutId id="2147483666" r:id="rId4"/>
    <p:sldLayoutId id="2147483667" r:id="rId5"/>
    <p:sldLayoutId id="2147483669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400"/>
        </a:spcBef>
        <a:spcAft>
          <a:spcPts val="400"/>
        </a:spcAft>
        <a:buClr>
          <a:srgbClr val="EE861E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400"/>
        </a:spcBef>
        <a:spcAft>
          <a:spcPts val="400"/>
        </a:spcAft>
        <a:buClr>
          <a:srgbClr val="EE861E"/>
        </a:buClr>
        <a:buFont typeface="Century Gothic" panose="020B0502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400"/>
        </a:spcBef>
        <a:spcAft>
          <a:spcPts val="400"/>
        </a:spcAft>
        <a:buClr>
          <a:srgbClr val="EE861E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400"/>
        </a:spcBef>
        <a:spcAft>
          <a:spcPts val="400"/>
        </a:spcAft>
        <a:buClr>
          <a:srgbClr val="EE861E"/>
        </a:buClr>
        <a:buFont typeface="Century Gothic" panose="020B0502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400"/>
        </a:spcBef>
        <a:spcAft>
          <a:spcPts val="400"/>
        </a:spcAft>
        <a:buClr>
          <a:srgbClr val="EE861E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?><Relationships xmlns="http://schemas.openxmlformats.org/package/2006/relationships"><Relationship Target="../slideLayouts/slideLayout1.xml" Type="http://schemas.openxmlformats.org/officeDocument/2006/relationships/slideLayout" Id="rId1"></Relationship></Relationships>
</file>

<file path=ppt/slides/_rels/slide10.xml.rels><?xml version="1.0" encoding="UTF-8" ?><Relationships xmlns="http://schemas.openxmlformats.org/package/2006/relationships"><Relationship Target="../media/hdphoto1.wdp" Type="http://schemas.microsoft.com/office/2007/relationships/hdphoto" Id="rId3"></Relationship><Relationship Target="../media/image5.jpeg" Type="http://schemas.openxmlformats.org/officeDocument/2006/relationships/image" Id="rId2"></Relationship><Relationship Target="../slideLayouts/slideLayout2.xml" Type="http://schemas.openxmlformats.org/officeDocument/2006/relationships/slideLayout" Id="rId1"></Relationship></Relationships>
</file>

<file path=ppt/slides/_rels/slide11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2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3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4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5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6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17.xml.rels><?xml version="1.0" encoding="UTF-8" ?><Relationships xmlns="http://schemas.openxmlformats.org/package/2006/relationships"><Relationship Target="../media/image7.jpeg" Type="http://schemas.openxmlformats.org/officeDocument/2006/relationships/image" Id="rId3"></Relationship><Relationship Target="../media/image6.jpeg" Type="http://schemas.openxmlformats.org/officeDocument/2006/relationships/image" Id="rId2"></Relationship><Relationship Target="../slideLayouts/slideLayout2.xml" Type="http://schemas.openxmlformats.org/officeDocument/2006/relationships/slideLayout" Id="rId1"></Relationship><Relationship Target="../media/image8.jpeg" Type="http://schemas.openxmlformats.org/officeDocument/2006/relationships/image" Id="rId4"></Relationship></Relationships>
</file>

<file path=ppt/slides/_rels/slide18.xml.rels><?xml version="1.0" encoding="UTF-8" ?><Relationships xmlns="http://schemas.openxmlformats.org/package/2006/relationships"><Relationship Target="../media/image9.jpeg" Type="http://schemas.openxmlformats.org/officeDocument/2006/relationships/image" Id="rId3"></Relationship><Relationship Target="../slideLayouts/slideLayout2.xml" Type="http://schemas.openxmlformats.org/officeDocument/2006/relationships/slideLayout" Id="rId1"></Relationship><Relationship Target="../media/image11.jpeg" Type="http://schemas.openxmlformats.org/officeDocument/2006/relationships/image" Id="rId5"></Relationship><Relationship Target="../media/image10.jpeg" Type="http://schemas.openxmlformats.org/officeDocument/2006/relationships/image" Id="rId4"></Relationship></Relationships>
</file>

<file path=ppt/slides/_rels/slide19.xml.rels><?xml version="1.0" encoding="UTF-8" ?><Relationships xmlns="http://schemas.openxmlformats.org/package/2006/relationships"><Relationship Target="../slideLayouts/slideLayout6.xml" Type="http://schemas.openxmlformats.org/officeDocument/2006/relationships/slideLayout" Id="rId1"></Relationship></Relationships>
</file>

<file path=ppt/slides/_rels/slide2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3.xml.rels><?xml version="1.0" encoding="UTF-8" ?><Relationships xmlns="http://schemas.openxmlformats.org/package/2006/relationships"><Relationship Target="../slideLayouts/slideLayout3.xml" Type="http://schemas.openxmlformats.org/officeDocument/2006/relationships/slideLayout" Id="rId1"></Relationship></Relationships>
</file>

<file path=ppt/slides/_rels/slide4.xml.rels><?xml version="1.0" encoding="UTF-8" ?><Relationships xmlns="http://schemas.openxmlformats.org/package/2006/relationships"><Relationship Target="../media/image4.jpeg" Type="http://schemas.openxmlformats.org/officeDocument/2006/relationships/image" Id="rId2"></Relationship><Relationship Target="../slideLayouts/slideLayout3.xml" Type="http://schemas.openxmlformats.org/officeDocument/2006/relationships/slideLayout" Id="rId1"></Relationship></Relationships>
</file>

<file path=ppt/slides/_rels/slide5.xml.rels><?xml version="1.0" encoding="UTF-8" ?><Relationships xmlns="http://schemas.openxmlformats.org/package/2006/relationships"><Relationship Target="../slideLayouts/slideLayout3.xml" Type="http://schemas.openxmlformats.org/officeDocument/2006/relationships/slideLayout" Id="rId1"></Relationship></Relationships>
</file>

<file path=ppt/slides/_rels/slide6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7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8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_rels/slide9.xml.rels><?xml version="1.0" encoding="UTF-8" ?><Relationships xmlns="http://schemas.openxmlformats.org/package/2006/relationships"><Relationship Target="../slideLayouts/slideLayout2.xml" Type="http://schemas.openxmlformats.org/officeDocument/2006/relationships/slideLayout" Id="rId1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77724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SHAM CONTRACTS – EMPLOYEES Vs CONTRACTORS</a:t>
            </a:r>
            <a:endParaRPr lang="en-AU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3568" y="4437112"/>
            <a:ext cx="7920880" cy="18002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Presented by Scott Chapman, Partner and National Practice Group Head – Health</a:t>
            </a:r>
          </a:p>
          <a:p>
            <a:endParaRPr lang="en-AU" sz="160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AU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AMA ACT  PRESENTATION</a:t>
            </a:r>
          </a:p>
          <a:p>
            <a:endParaRPr lang="en-AU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AU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16 October 2018</a:t>
            </a:r>
            <a:endParaRPr lang="en-AU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Contracts of Employment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420888"/>
            <a:ext cx="8640960" cy="381642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AU" dirty="0"/>
              <a:t>Contracts should be regularly reviewed and updated to take into account changes in the law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AU" dirty="0"/>
              <a:t>Good to review an employee’s                                                contract when their role </a:t>
            </a:r>
            <a:r>
              <a:rPr lang="en-AU" dirty="0" smtClean="0"/>
              <a:t>changes</a:t>
            </a:r>
            <a:br>
              <a:rPr lang="en-AU" dirty="0" smtClean="0"/>
            </a:br>
            <a:r>
              <a:rPr lang="en-AU" dirty="0" smtClean="0"/>
              <a:t>or </a:t>
            </a:r>
            <a:r>
              <a:rPr lang="en-AU" dirty="0"/>
              <a:t>when increasing salary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AU" dirty="0"/>
              <a:t>Employer needs to ensure </a:t>
            </a:r>
            <a:r>
              <a:rPr lang="en-AU" dirty="0" smtClean="0"/>
              <a:t>that</a:t>
            </a:r>
            <a:br>
              <a:rPr lang="en-AU" dirty="0" smtClean="0"/>
            </a:br>
            <a:r>
              <a:rPr lang="en-AU" dirty="0" smtClean="0"/>
              <a:t>they </a:t>
            </a:r>
            <a:r>
              <a:rPr lang="en-AU" dirty="0"/>
              <a:t>comply with contractual                                                     obligations	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AU" dirty="0"/>
              <a:t>Probation periods – use them wisely!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10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077716"/>
            <a:ext cx="345638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3923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Independent Contracts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AU" sz="2800" dirty="0" smtClean="0"/>
              <a:t>Independent Contractor</a:t>
            </a:r>
          </a:p>
          <a:p>
            <a:endParaRPr lang="en-AU" sz="2800" dirty="0" smtClean="0"/>
          </a:p>
          <a:p>
            <a:r>
              <a:rPr lang="en-AU" sz="2800" dirty="0" smtClean="0"/>
              <a:t>Associateship</a:t>
            </a:r>
          </a:p>
          <a:p>
            <a:endParaRPr lang="en-AU" sz="2800" dirty="0" smtClean="0"/>
          </a:p>
          <a:p>
            <a:r>
              <a:rPr lang="en-AU" sz="2800" dirty="0" smtClean="0"/>
              <a:t>Partnership</a:t>
            </a:r>
          </a:p>
          <a:p>
            <a:endParaRPr lang="en-AU" sz="2800" dirty="0" smtClean="0"/>
          </a:p>
          <a:p>
            <a:r>
              <a:rPr lang="en-AU" sz="2800" dirty="0" smtClean="0"/>
              <a:t>Importance of Written Agreement</a:t>
            </a:r>
          </a:p>
          <a:p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3771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Contractor Fundamentals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2492896"/>
            <a:ext cx="8229600" cy="4032448"/>
          </a:xfrm>
        </p:spPr>
        <p:txBody>
          <a:bodyPr>
            <a:noAutofit/>
          </a:bodyPr>
          <a:lstStyle/>
          <a:p>
            <a:r>
              <a:rPr lang="en-AU" sz="2400" dirty="0" smtClean="0"/>
              <a:t>Administrative Obligations</a:t>
            </a:r>
          </a:p>
          <a:p>
            <a:r>
              <a:rPr lang="en-AU" sz="2400" dirty="0" smtClean="0"/>
              <a:t>Taxation </a:t>
            </a:r>
          </a:p>
          <a:p>
            <a:r>
              <a:rPr lang="en-AU" sz="2400" dirty="0" smtClean="0"/>
              <a:t>Superannuation</a:t>
            </a:r>
          </a:p>
          <a:p>
            <a:r>
              <a:rPr lang="en-AU" sz="2400" dirty="0" smtClean="0"/>
              <a:t>WorkCover</a:t>
            </a:r>
          </a:p>
          <a:p>
            <a:r>
              <a:rPr lang="en-AU" sz="2400" dirty="0" smtClean="0"/>
              <a:t>Paying “on costs” (costs of staff, information management and utilities etc.)</a:t>
            </a:r>
          </a:p>
          <a:p>
            <a:r>
              <a:rPr lang="en-AU" sz="2400" dirty="0" smtClean="0"/>
              <a:t>Self Funded Annual Leave, Sick Leave etc.</a:t>
            </a:r>
          </a:p>
          <a:p>
            <a:r>
              <a:rPr lang="en-AU" sz="2400" dirty="0" smtClean="0"/>
              <a:t>Risk </a:t>
            </a:r>
            <a:endParaRPr lang="en-AU" sz="2400" dirty="0"/>
          </a:p>
          <a:p>
            <a:r>
              <a:rPr lang="en-AU" sz="2400" dirty="0" smtClean="0"/>
              <a:t>Clinical Independence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3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640960" cy="1080120"/>
          </a:xfrm>
        </p:spPr>
        <p:txBody>
          <a:bodyPr>
            <a:noAutofit/>
          </a:bodyPr>
          <a:lstStyle/>
          <a:p>
            <a:r>
              <a:rPr lang="en-AU" sz="3200" dirty="0" smtClean="0"/>
              <a:t>Making Arrangements – The Key Points – Being Proactive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924944"/>
            <a:ext cx="8435280" cy="3456384"/>
          </a:xfrm>
        </p:spPr>
        <p:txBody>
          <a:bodyPr>
            <a:noAutofit/>
          </a:bodyPr>
          <a:lstStyle/>
          <a:p>
            <a:r>
              <a:rPr lang="en-AU" sz="2400" b="1" dirty="0" smtClean="0">
                <a:solidFill>
                  <a:srgbClr val="898F4B"/>
                </a:solidFill>
              </a:rPr>
              <a:t>Don’t Be Complacent</a:t>
            </a:r>
          </a:p>
          <a:p>
            <a:pPr lvl="1"/>
            <a:r>
              <a:rPr lang="en-AU" sz="2000" dirty="0" smtClean="0"/>
              <a:t>It is a binding contract</a:t>
            </a:r>
          </a:p>
          <a:p>
            <a:pPr lvl="1"/>
            <a:r>
              <a:rPr lang="en-AU" sz="2000" dirty="0" smtClean="0"/>
              <a:t>It represents self interest</a:t>
            </a:r>
          </a:p>
          <a:p>
            <a:r>
              <a:rPr lang="en-AU" sz="2400" b="1" dirty="0" smtClean="0">
                <a:solidFill>
                  <a:srgbClr val="898F4B"/>
                </a:solidFill>
              </a:rPr>
              <a:t>Want control? – negotiate</a:t>
            </a:r>
          </a:p>
          <a:p>
            <a:pPr lvl="1"/>
            <a:r>
              <a:rPr lang="en-AU" sz="2000" dirty="0" smtClean="0"/>
              <a:t>Put the effort into the agreement NOT the dispute</a:t>
            </a:r>
          </a:p>
          <a:p>
            <a:r>
              <a:rPr lang="en-AU" sz="2400" b="1" dirty="0" smtClean="0">
                <a:solidFill>
                  <a:srgbClr val="898F4B"/>
                </a:solidFill>
              </a:rPr>
              <a:t>Get advice (before sign) </a:t>
            </a:r>
            <a:r>
              <a:rPr lang="en-AU" sz="2400" b="1" dirty="0">
                <a:solidFill>
                  <a:srgbClr val="898F4B"/>
                </a:solidFill>
              </a:rPr>
              <a:t>(</a:t>
            </a:r>
            <a:r>
              <a:rPr lang="en-AU" sz="2400" b="1" dirty="0" smtClean="0">
                <a:solidFill>
                  <a:srgbClr val="898F4B"/>
                </a:solidFill>
              </a:rPr>
              <a:t>and/or seek representation)</a:t>
            </a:r>
          </a:p>
          <a:p>
            <a:pPr lvl="1"/>
            <a:r>
              <a:rPr lang="en-AU" sz="2000" dirty="0" smtClean="0"/>
              <a:t>Does the contract actually say what was intended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1709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571929" cy="1152128"/>
          </a:xfrm>
        </p:spPr>
        <p:txBody>
          <a:bodyPr>
            <a:noAutofit/>
          </a:bodyPr>
          <a:lstStyle/>
          <a:p>
            <a:pPr algn="ctr"/>
            <a:r>
              <a:rPr lang="en-AU" sz="2800" dirty="0" smtClean="0"/>
              <a:t>The Written Agreement</a:t>
            </a:r>
            <a:r>
              <a:rPr lang="en-AU" sz="2400" b="1" dirty="0" smtClean="0">
                <a:solidFill>
                  <a:srgbClr val="EE861E"/>
                </a:solidFill>
              </a:rPr>
              <a:t/>
            </a:r>
            <a:br>
              <a:rPr lang="en-AU" sz="2400" b="1" dirty="0" smtClean="0">
                <a:solidFill>
                  <a:srgbClr val="EE861E"/>
                </a:solidFill>
              </a:rPr>
            </a:br>
            <a:r>
              <a:rPr lang="en-AU" sz="1000" b="1" dirty="0" smtClean="0"/>
              <a:t/>
            </a:r>
            <a:br>
              <a:rPr lang="en-AU" sz="1000" b="1" dirty="0" smtClean="0"/>
            </a:br>
            <a:r>
              <a:rPr lang="en-AU" sz="2000" b="1" dirty="0" smtClean="0">
                <a:solidFill>
                  <a:srgbClr val="898F4B"/>
                </a:solidFill>
              </a:rPr>
              <a:t>If it can’t be read in the contract it probably doesn’t apply</a:t>
            </a:r>
            <a:endParaRPr lang="en-AU" sz="2000" b="1" dirty="0">
              <a:solidFill>
                <a:srgbClr val="898F4B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2708920"/>
            <a:ext cx="8229600" cy="3816424"/>
          </a:xfrm>
        </p:spPr>
        <p:txBody>
          <a:bodyPr>
            <a:noAutofit/>
          </a:bodyPr>
          <a:lstStyle/>
          <a:p>
            <a:r>
              <a:rPr lang="en-AU" sz="1400" dirty="0" smtClean="0"/>
              <a:t>How the contract ends</a:t>
            </a:r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sz="1400" dirty="0" smtClean="0"/>
              <a:t>At the end of the fixed term </a:t>
            </a:r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sz="1400" dirty="0" smtClean="0"/>
              <a:t>Either party a period of certain notice</a:t>
            </a:r>
          </a:p>
          <a:p>
            <a:r>
              <a:rPr lang="en-AU" sz="1400" dirty="0" smtClean="0"/>
              <a:t>Termination</a:t>
            </a:r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sz="1400" dirty="0" smtClean="0"/>
              <a:t>Reasons (i.e. misconduct / deregistered etc.)</a:t>
            </a:r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sz="1400" dirty="0" smtClean="0"/>
              <a:t>Process (i.e. procedural fairness – opportunity to respond)</a:t>
            </a:r>
          </a:p>
          <a:p>
            <a:r>
              <a:rPr lang="en-AU" sz="1400" dirty="0" smtClean="0"/>
              <a:t>What happens if illness and can’t work</a:t>
            </a:r>
          </a:p>
          <a:p>
            <a:r>
              <a:rPr lang="en-AU" sz="1400" dirty="0" smtClean="0"/>
              <a:t>Dispute Resolution (deliver a binding result?)</a:t>
            </a:r>
          </a:p>
          <a:p>
            <a:r>
              <a:rPr lang="en-AU" sz="1400" dirty="0" smtClean="0"/>
              <a:t>Medical records (who owns them?)</a:t>
            </a:r>
          </a:p>
          <a:p>
            <a:r>
              <a:rPr lang="en-AU" sz="1400" dirty="0" smtClean="0"/>
              <a:t>And, potentially enforceable / unenforceable</a:t>
            </a:r>
          </a:p>
          <a:p>
            <a:r>
              <a:rPr lang="en-AU" sz="1400" dirty="0" smtClean="0"/>
              <a:t>Release penalties</a:t>
            </a:r>
          </a:p>
          <a:p>
            <a:r>
              <a:rPr lang="en-AU" sz="1400" dirty="0" smtClean="0"/>
              <a:t>Restraint of trade (time / geographic)</a:t>
            </a:r>
          </a:p>
          <a:p>
            <a:pPr>
              <a:buFont typeface="Wingdings" panose="05000000000000000000" pitchFamily="2" charset="2"/>
              <a:buChar char="Ø"/>
            </a:pPr>
            <a:endParaRPr lang="en-AU" sz="1600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en-AU" sz="1400" dirty="0" smtClean="0"/>
          </a:p>
          <a:p>
            <a:pPr marL="0" indent="0">
              <a:buNone/>
            </a:pPr>
            <a:r>
              <a:rPr lang="en-AU" sz="2800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181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8571929" cy="864096"/>
          </a:xfrm>
        </p:spPr>
        <p:txBody>
          <a:bodyPr>
            <a:noAutofit/>
          </a:bodyPr>
          <a:lstStyle/>
          <a:p>
            <a:r>
              <a:rPr lang="en-AU" sz="4000" dirty="0" smtClean="0"/>
              <a:t>Written Agreement</a:t>
            </a:r>
            <a:endParaRPr lang="en-AU" sz="4000" b="1" dirty="0">
              <a:solidFill>
                <a:srgbClr val="EE861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2708920"/>
            <a:ext cx="8229600" cy="3960440"/>
          </a:xfrm>
        </p:spPr>
        <p:txBody>
          <a:bodyPr>
            <a:noAutofit/>
          </a:bodyPr>
          <a:lstStyle/>
          <a:p>
            <a:r>
              <a:rPr lang="en-AU" b="1" dirty="0" smtClean="0">
                <a:solidFill>
                  <a:srgbClr val="898F4B"/>
                </a:solidFill>
              </a:rPr>
              <a:t>Plain English reading applies </a:t>
            </a:r>
            <a:endParaRPr lang="en-AU" b="1" dirty="0">
              <a:solidFill>
                <a:srgbClr val="898F4B"/>
              </a:solidFill>
            </a:endParaRPr>
          </a:p>
          <a:p>
            <a:pPr lvl="1"/>
            <a:r>
              <a:rPr lang="en-AU" dirty="0" smtClean="0"/>
              <a:t>If ambiguous – give context and define</a:t>
            </a:r>
          </a:p>
          <a:p>
            <a:endParaRPr lang="en-AU" dirty="0" smtClean="0"/>
          </a:p>
          <a:p>
            <a:r>
              <a:rPr lang="en-AU" b="1" dirty="0" smtClean="0">
                <a:solidFill>
                  <a:srgbClr val="898F4B"/>
                </a:solidFill>
              </a:rPr>
              <a:t>Breach of Agreement</a:t>
            </a:r>
          </a:p>
          <a:p>
            <a:pPr lvl="1"/>
            <a:r>
              <a:rPr lang="en-AU" dirty="0" smtClean="0"/>
              <a:t>Via Dispute Resolution Clause (agreed process, less costly, quicker)</a:t>
            </a:r>
          </a:p>
          <a:p>
            <a:pPr lvl="1"/>
            <a:r>
              <a:rPr lang="en-AU" dirty="0" smtClean="0"/>
              <a:t>Via the Courts (relationship broken, costly and slow – bigger returns?)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AU" sz="1400" dirty="0" smtClean="0"/>
          </a:p>
          <a:p>
            <a:pPr marL="0" indent="0">
              <a:buNone/>
            </a:pPr>
            <a:r>
              <a:rPr lang="en-AU" sz="2800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649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583" y="1556792"/>
            <a:ext cx="8571929" cy="864096"/>
          </a:xfrm>
        </p:spPr>
        <p:txBody>
          <a:bodyPr>
            <a:noAutofit/>
          </a:bodyPr>
          <a:lstStyle/>
          <a:p>
            <a:r>
              <a:rPr lang="en-AU" sz="4000" dirty="0" smtClean="0"/>
              <a:t>Key Takeaways</a:t>
            </a:r>
            <a:endParaRPr lang="en-AU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2492896"/>
            <a:ext cx="8229600" cy="4176464"/>
          </a:xfrm>
        </p:spPr>
        <p:txBody>
          <a:bodyPr>
            <a:noAutofit/>
          </a:bodyPr>
          <a:lstStyle/>
          <a:p>
            <a:r>
              <a:rPr lang="en-AU" b="1" dirty="0" smtClean="0">
                <a:solidFill>
                  <a:srgbClr val="898F4B"/>
                </a:solidFill>
              </a:rPr>
              <a:t>Get advice</a:t>
            </a:r>
          </a:p>
          <a:p>
            <a:pPr lvl="1"/>
            <a:r>
              <a:rPr lang="en-AU" sz="1400" dirty="0" smtClean="0"/>
              <a:t>Accountant</a:t>
            </a:r>
          </a:p>
          <a:p>
            <a:pPr lvl="1"/>
            <a:r>
              <a:rPr lang="en-AU" sz="1600" dirty="0" smtClean="0"/>
              <a:t>Lawyer</a:t>
            </a:r>
            <a:endParaRPr lang="en-AU" sz="1600" dirty="0"/>
          </a:p>
          <a:p>
            <a:pPr lvl="1"/>
            <a:r>
              <a:rPr lang="en-AU" sz="1600" dirty="0" smtClean="0"/>
              <a:t>Associations</a:t>
            </a:r>
          </a:p>
          <a:p>
            <a:r>
              <a:rPr lang="en-AU" b="1" dirty="0" smtClean="0">
                <a:solidFill>
                  <a:srgbClr val="898F4B"/>
                </a:solidFill>
              </a:rPr>
              <a:t>Ensure relationship is documented</a:t>
            </a:r>
          </a:p>
          <a:p>
            <a:r>
              <a:rPr lang="en-AU" b="1" dirty="0" smtClean="0">
                <a:solidFill>
                  <a:srgbClr val="898F4B"/>
                </a:solidFill>
              </a:rPr>
              <a:t>Address issues as they arise </a:t>
            </a:r>
          </a:p>
          <a:p>
            <a:r>
              <a:rPr lang="en-AU" b="1" dirty="0" smtClean="0">
                <a:solidFill>
                  <a:srgbClr val="898F4B"/>
                </a:solidFill>
              </a:rPr>
              <a:t>Where do I get help</a:t>
            </a:r>
          </a:p>
          <a:p>
            <a:pPr lvl="1"/>
            <a:r>
              <a:rPr lang="en-AU" sz="1400" dirty="0" smtClean="0"/>
              <a:t>Association</a:t>
            </a:r>
            <a:endParaRPr lang="en-AU" sz="1400" dirty="0"/>
          </a:p>
          <a:p>
            <a:pPr lvl="1"/>
            <a:r>
              <a:rPr lang="en-AU" sz="1600" dirty="0" err="1" smtClean="0"/>
              <a:t>MDO</a:t>
            </a:r>
            <a:r>
              <a:rPr lang="en-AU" sz="1600" dirty="0" smtClean="0"/>
              <a:t>/Insurer</a:t>
            </a:r>
            <a:endParaRPr lang="en-AU" sz="1600" dirty="0"/>
          </a:p>
          <a:p>
            <a:pPr lvl="1"/>
            <a:r>
              <a:rPr lang="en-AU" sz="1600" dirty="0" smtClean="0"/>
              <a:t>Fair Work Ombudsman - </a:t>
            </a:r>
            <a:r>
              <a:rPr lang="en-AU" sz="1600" dirty="0" smtClean="0">
                <a:solidFill>
                  <a:srgbClr val="0070C0"/>
                </a:solidFill>
              </a:rPr>
              <a:t>www.fwo.org.au</a:t>
            </a:r>
          </a:p>
          <a:p>
            <a:pPr marL="0" indent="0">
              <a:buNone/>
            </a:pPr>
            <a:endParaRPr lang="en-AU" sz="1600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en-AU" sz="1400" dirty="0" smtClean="0"/>
          </a:p>
          <a:p>
            <a:pPr marL="0" indent="0">
              <a:buNone/>
            </a:pPr>
            <a:r>
              <a:rPr lang="en-AU" sz="2800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9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8571929" cy="864096"/>
          </a:xfrm>
        </p:spPr>
        <p:txBody>
          <a:bodyPr>
            <a:noAutofit/>
          </a:bodyPr>
          <a:lstStyle/>
          <a:p>
            <a:r>
              <a:rPr lang="en-AU" sz="4000" dirty="0" smtClean="0"/>
              <a:t>QUESTIONS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2492896"/>
            <a:ext cx="8229600" cy="417646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AU" sz="1600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en-AU" sz="1400" dirty="0" smtClean="0"/>
          </a:p>
          <a:p>
            <a:pPr marL="0" indent="0">
              <a:buNone/>
            </a:pPr>
            <a:r>
              <a:rPr lang="en-AU" sz="2800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pPr>
              <a:buFont typeface="Wingdings" panose="05000000000000000000" pitchFamily="2" charset="2"/>
              <a:buChar char="Ø"/>
            </a:pPr>
            <a:endParaRPr lang="en-AU" sz="2800" dirty="0" smtClean="0"/>
          </a:p>
          <a:p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17</a:t>
            </a:fld>
            <a:endParaRPr lang="en-A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/>
          <a:stretch/>
        </p:blipFill>
        <p:spPr bwMode="auto">
          <a:xfrm>
            <a:off x="276849" y="2664353"/>
            <a:ext cx="1198807" cy="1700751"/>
          </a:xfrm>
          <a:prstGeom prst="rect">
            <a:avLst/>
          </a:prstGeom>
          <a:solidFill>
            <a:srgbClr val="E9E7E8"/>
          </a:solidFill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/>
          <a:stretch/>
        </p:blipFill>
        <p:spPr bwMode="auto">
          <a:xfrm>
            <a:off x="2915817" y="3011410"/>
            <a:ext cx="1512496" cy="214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/>
          <a:stretch/>
        </p:blipFill>
        <p:spPr bwMode="auto">
          <a:xfrm>
            <a:off x="5724128" y="3573016"/>
            <a:ext cx="2232248" cy="316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6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Team Contacts</a:t>
            </a:r>
            <a:endParaRPr lang="en-AU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690565"/>
              </p:ext>
            </p:extLst>
          </p:nvPr>
        </p:nvGraphicFramePr>
        <p:xfrm>
          <a:off x="899592" y="2514560"/>
          <a:ext cx="7704856" cy="35874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2088"/>
                <a:gridCol w="3456384"/>
                <a:gridCol w="576064"/>
                <a:gridCol w="288032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Scott Chapman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Partner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</a:tabLst>
                        <a:defRPr/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National Practice</a:t>
                      </a:r>
                      <a:r>
                        <a:rPr lang="en-AU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Group Head - Health</a:t>
                      </a:r>
                      <a:endParaRPr lang="en-AU" sz="14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 </a:t>
                      </a: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+61 </a:t>
                      </a: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AU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9334 8609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 </a:t>
                      </a: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schapman@hwle.com.au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Karen Keogh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Partner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 </a:t>
                      </a: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+61 </a:t>
                      </a: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AU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9334 8884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 kkeogh@hwle.com.au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Sarah</a:t>
                      </a:r>
                      <a:r>
                        <a:rPr lang="en-A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McJannett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Partner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 +</a:t>
                      </a: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61 2 6151 2169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A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 smcjannett@hwle.com.au</a:t>
                      </a: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b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endParaRPr lang="en-A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18</a:t>
            </a:fld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1935574" y="5713510"/>
            <a:ext cx="5416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Find the </a:t>
            </a:r>
            <a:r>
              <a:rPr lang="en-AU" sz="1400" dirty="0" err="1" smtClean="0"/>
              <a:t>HWL</a:t>
            </a:r>
            <a:r>
              <a:rPr lang="en-AU" sz="1400" dirty="0" smtClean="0"/>
              <a:t> </a:t>
            </a:r>
            <a:r>
              <a:rPr lang="en-AU" sz="1400" dirty="0" err="1" smtClean="0"/>
              <a:t>Ebsworth</a:t>
            </a:r>
            <a:r>
              <a:rPr lang="en-AU" sz="1400" dirty="0" smtClean="0"/>
              <a:t> Health Team on Twitter: @</a:t>
            </a:r>
            <a:r>
              <a:rPr lang="en-AU" sz="1400" dirty="0" err="1" smtClean="0"/>
              <a:t>HWLEHealth</a:t>
            </a:r>
            <a:endParaRPr lang="en-AU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36912"/>
            <a:ext cx="1078992" cy="13685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6512"/>
            <a:ext cx="1078992" cy="13685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83" y="4148680"/>
            <a:ext cx="1078992" cy="13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6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0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355905" cy="706090"/>
          </a:xfrm>
        </p:spPr>
        <p:txBody>
          <a:bodyPr>
            <a:normAutofit fontScale="90000"/>
          </a:bodyPr>
          <a:lstStyle/>
          <a:p>
            <a:r>
              <a:rPr lang="en-AU" dirty="0"/>
              <a:t>Introduction  - Key Summary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AU" dirty="0" smtClean="0"/>
          </a:p>
          <a:p>
            <a:r>
              <a:rPr lang="en-AU" b="1" dirty="0" smtClean="0">
                <a:solidFill>
                  <a:srgbClr val="898F4B"/>
                </a:solidFill>
              </a:rPr>
              <a:t>Employee or Contractor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AU" b="1" dirty="0" smtClean="0"/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dirty="0" smtClean="0"/>
              <a:t>Written Agreement 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AU" dirty="0" smtClean="0"/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dirty="0" smtClean="0"/>
              <a:t>The Multi-Factor Test (not one size fits all)</a:t>
            </a:r>
          </a:p>
          <a:p>
            <a:pPr lvl="3">
              <a:buFont typeface="Century Gothic" panose="020B0502020202020204" pitchFamily="34" charset="0"/>
              <a:buChar char="―"/>
            </a:pPr>
            <a:endParaRPr lang="en-AU" dirty="0" smtClean="0"/>
          </a:p>
          <a:p>
            <a:pPr lvl="1">
              <a:buFont typeface="Century Gothic" panose="020B0502020202020204" pitchFamily="34" charset="0"/>
              <a:buChar char="―"/>
            </a:pPr>
            <a:r>
              <a:rPr lang="en-AU" dirty="0" smtClean="0"/>
              <a:t>Legal Risks and Tips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84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Why is it important?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Time and Money</a:t>
            </a:r>
          </a:p>
          <a:p>
            <a:r>
              <a:rPr lang="en-AU" dirty="0" smtClean="0"/>
              <a:t>Employees receive the right minimum wage, entitlements and all appropriate leave, allowances, penalty rates</a:t>
            </a:r>
          </a:p>
          <a:p>
            <a:r>
              <a:rPr lang="en-AU" dirty="0" smtClean="0"/>
              <a:t>Cost-saving</a:t>
            </a:r>
          </a:p>
          <a:p>
            <a:r>
              <a:rPr lang="en-AU" dirty="0" smtClean="0"/>
              <a:t>Avoid negative publicity</a:t>
            </a:r>
          </a:p>
          <a:p>
            <a:r>
              <a:rPr lang="en-AU" dirty="0" smtClean="0"/>
              <a:t>Put the business in the best position possible to deal with any issues that may arise </a:t>
            </a:r>
          </a:p>
          <a:p>
            <a:r>
              <a:rPr lang="en-AU" dirty="0" smtClean="0"/>
              <a:t>For both parties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20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Employee vs. Contractor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492896"/>
            <a:ext cx="8229600" cy="4320480"/>
          </a:xfrm>
        </p:spPr>
        <p:txBody>
          <a:bodyPr/>
          <a:lstStyle/>
          <a:p>
            <a:r>
              <a:rPr lang="en-AU" dirty="0" smtClean="0"/>
              <a:t>Can be of benefit to both parties to engage as a contractor, provided not subsequently deemed an employee</a:t>
            </a:r>
          </a:p>
          <a:p>
            <a:r>
              <a:rPr lang="en-AU" dirty="0" smtClean="0"/>
              <a:t>Contractor may be eligible to be paid superannuation by the business and may be a worker for workers compensation purposes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4</a:t>
            </a:fld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53"/>
          <a:stretch/>
        </p:blipFill>
        <p:spPr>
          <a:xfrm>
            <a:off x="2195735" y="4509120"/>
            <a:ext cx="4492317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936104"/>
          </a:xfrm>
        </p:spPr>
        <p:txBody>
          <a:bodyPr>
            <a:noAutofit/>
          </a:bodyPr>
          <a:lstStyle/>
          <a:p>
            <a:r>
              <a:rPr lang="en-AU" sz="3200" dirty="0" smtClean="0"/>
              <a:t>Common Law Contract (not contractor)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708920"/>
            <a:ext cx="8229600" cy="3888432"/>
          </a:xfrm>
        </p:spPr>
        <p:txBody>
          <a:bodyPr/>
          <a:lstStyle/>
          <a:p>
            <a:r>
              <a:rPr lang="en-AU" dirty="0" smtClean="0"/>
              <a:t>It’s professional so the market applies</a:t>
            </a:r>
          </a:p>
          <a:p>
            <a:r>
              <a:rPr lang="en-AU" dirty="0" smtClean="0"/>
              <a:t>Commonly % of billing</a:t>
            </a:r>
          </a:p>
          <a:p>
            <a:r>
              <a:rPr lang="en-AU" dirty="0" smtClean="0"/>
              <a:t>ABN number but Courts ultimately decide:</a:t>
            </a:r>
          </a:p>
          <a:p>
            <a:pPr lvl="1"/>
            <a:r>
              <a:rPr lang="en-AU" dirty="0" smtClean="0"/>
              <a:t>definition of the relationship (the </a:t>
            </a:r>
            <a:r>
              <a:rPr lang="en-AU" i="1" u="sng" dirty="0" err="1" smtClean="0"/>
              <a:t>Vabu</a:t>
            </a:r>
            <a:r>
              <a:rPr lang="en-AU" dirty="0" smtClean="0"/>
              <a:t> test)</a:t>
            </a:r>
          </a:p>
          <a:p>
            <a:pPr lvl="1"/>
            <a:r>
              <a:rPr lang="en-AU" dirty="0" smtClean="0"/>
              <a:t>whether restraint / release penalty enforceable</a:t>
            </a:r>
          </a:p>
          <a:p>
            <a:pPr marL="457200" lvl="1" indent="0">
              <a:buNone/>
            </a:pPr>
            <a:r>
              <a:rPr lang="en-AU" b="1" dirty="0" smtClean="0">
                <a:solidFill>
                  <a:srgbClr val="898F4B"/>
                </a:solidFill>
              </a:rPr>
              <a:t>Is there a practical difference?</a:t>
            </a:r>
          </a:p>
          <a:p>
            <a:pPr marL="457200" lvl="1" indent="0">
              <a:buNone/>
            </a:pPr>
            <a:r>
              <a:rPr lang="en-AU" dirty="0" smtClean="0"/>
              <a:t>NO when simply being a Doctor and caring for patients</a:t>
            </a:r>
          </a:p>
          <a:p>
            <a:pPr marL="457200" lvl="1" indent="0">
              <a:buNone/>
            </a:pPr>
            <a:r>
              <a:rPr lang="en-AU" dirty="0" smtClean="0"/>
              <a:t>YES when it comes to money and risk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8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7632848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en-AU" sz="2000" i="1" dirty="0"/>
              <a:t>Hollis v </a:t>
            </a:r>
            <a:r>
              <a:rPr lang="en-AU" sz="2000" i="1" dirty="0" err="1"/>
              <a:t>Vabu</a:t>
            </a:r>
            <a:r>
              <a:rPr lang="en-AU" sz="2000" i="1" dirty="0"/>
              <a:t> Pty Ltd (2001) 207 </a:t>
            </a:r>
            <a:r>
              <a:rPr lang="en-AU" sz="2000" i="1" dirty="0" err="1"/>
              <a:t>CLR</a:t>
            </a:r>
            <a:r>
              <a:rPr lang="en-AU" sz="2000" i="1" dirty="0"/>
              <a:t> </a:t>
            </a:r>
            <a:r>
              <a:rPr lang="en-AU" sz="2000" i="1" dirty="0" smtClean="0"/>
              <a:t>21</a:t>
            </a:r>
            <a:br>
              <a:rPr lang="en-AU" sz="2000" i="1" dirty="0" smtClean="0"/>
            </a:br>
            <a:r>
              <a:rPr lang="en-AU" sz="2000" i="1" dirty="0" smtClean="0"/>
              <a:t/>
            </a:r>
            <a:br>
              <a:rPr lang="en-AU" sz="2000" i="1" dirty="0" smtClean="0"/>
            </a:br>
            <a:r>
              <a:rPr lang="en-AU" sz="2000" i="1" dirty="0" smtClean="0"/>
              <a:t>“</a:t>
            </a:r>
            <a:r>
              <a:rPr lang="en-AU" sz="2000" dirty="0" smtClean="0">
                <a:latin typeface="Century Gothic" panose="020B0502020202020204" pitchFamily="34" charset="0"/>
              </a:rPr>
              <a:t>The </a:t>
            </a:r>
            <a:r>
              <a:rPr lang="en-AU" sz="2000" dirty="0">
                <a:latin typeface="Century Gothic" panose="020B0502020202020204" pitchFamily="34" charset="0"/>
              </a:rPr>
              <a:t>totality of the </a:t>
            </a:r>
            <a:r>
              <a:rPr lang="en-AU" sz="2000" dirty="0" smtClean="0">
                <a:latin typeface="Century Gothic" panose="020B0502020202020204" pitchFamily="34" charset="0"/>
              </a:rPr>
              <a:t>relationship” between the </a:t>
            </a:r>
            <a:r>
              <a:rPr lang="en-AU" sz="2000" dirty="0">
                <a:latin typeface="Century Gothic" panose="020B0502020202020204" pitchFamily="34" charset="0"/>
              </a:rPr>
              <a:t>parties; it is this which is considered [</a:t>
            </a:r>
            <a:r>
              <a:rPr lang="en-AU" sz="2000" dirty="0" err="1">
                <a:latin typeface="Century Gothic" panose="020B0502020202020204" pitchFamily="34" charset="0"/>
              </a:rPr>
              <a:t>Vabu</a:t>
            </a:r>
            <a:r>
              <a:rPr lang="en-AU" sz="2000" dirty="0">
                <a:latin typeface="Century Gothic" panose="020B0502020202020204" pitchFamily="34" charset="0"/>
              </a:rPr>
              <a:t> (2001) </a:t>
            </a:r>
            <a:r>
              <a:rPr lang="en-AU" sz="2000" dirty="0" err="1">
                <a:latin typeface="Century Gothic" panose="020B0502020202020204" pitchFamily="34" charset="0"/>
              </a:rPr>
              <a:t>CLR</a:t>
            </a:r>
            <a:r>
              <a:rPr lang="en-AU" sz="2000" dirty="0">
                <a:latin typeface="Century Gothic" panose="020B0502020202020204" pitchFamily="34" charset="0"/>
              </a:rPr>
              <a:t> @33]</a:t>
            </a:r>
            <a:r>
              <a:rPr lang="en-AU" sz="2000" dirty="0">
                <a:solidFill>
                  <a:srgbClr val="EE861E"/>
                </a:solidFill>
                <a:latin typeface="Century Gothic" panose="020B0502020202020204" pitchFamily="34" charset="0"/>
              </a:rPr>
              <a:t/>
            </a:r>
            <a:br>
              <a:rPr lang="en-AU" sz="2000" dirty="0">
                <a:solidFill>
                  <a:srgbClr val="EE861E"/>
                </a:solidFill>
                <a:latin typeface="Century Gothic" panose="020B0502020202020204" pitchFamily="34" charset="0"/>
              </a:rPr>
            </a:br>
            <a:r>
              <a:rPr lang="en-AU" sz="2000" dirty="0">
                <a:latin typeface="Century Gothic" panose="020B0502020202020204" pitchFamily="34" charset="0"/>
              </a:rPr>
              <a:t/>
            </a:r>
            <a:br>
              <a:rPr lang="en-AU" sz="2000" dirty="0">
                <a:latin typeface="Century Gothic" panose="020B0502020202020204" pitchFamily="34" charset="0"/>
              </a:rPr>
            </a:br>
            <a:endParaRPr lang="en-AU" sz="2000" dirty="0">
              <a:solidFill>
                <a:srgbClr val="EE861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90553"/>
              </p:ext>
            </p:extLst>
          </p:nvPr>
        </p:nvGraphicFramePr>
        <p:xfrm>
          <a:off x="323528" y="2805849"/>
          <a:ext cx="8640960" cy="3647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6120680"/>
              </a:tblGrid>
              <a:tr h="265575">
                <a:tc>
                  <a:txBody>
                    <a:bodyPr/>
                    <a:lstStyle/>
                    <a:p>
                      <a:r>
                        <a:rPr lang="en-AU" sz="1200" b="1" dirty="0" smtClean="0">
                          <a:solidFill>
                            <a:srgbClr val="898F4B"/>
                          </a:solidFill>
                          <a:latin typeface="Century Gothic" panose="020B0502020202020204" pitchFamily="34" charset="0"/>
                        </a:rPr>
                        <a:t>Issues</a:t>
                      </a:r>
                      <a:endParaRPr lang="en-AU" sz="1200" b="1" dirty="0">
                        <a:solidFill>
                          <a:srgbClr val="898F4B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200" b="1" dirty="0" smtClean="0">
                          <a:solidFill>
                            <a:srgbClr val="898F4B"/>
                          </a:solidFill>
                          <a:latin typeface="Century Gothic" panose="020B0502020202020204" pitchFamily="34" charset="0"/>
                        </a:rPr>
                        <a:t>Multi Facet Tests</a:t>
                      </a: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How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work paid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Does the doctor submit an invoice on completion of the task?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77898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How is the contract determined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Does the Doctor contract provide for termination by a number of weeks notice or payment in lieu?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354100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Individual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of broader legal entity party to contract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Is the Doctor legal entitled employed to do the work a partnership or company?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Provision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and maintenance of equipment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Does the Doctor provide their own work equipment?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Hours or work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Are hours set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for attendance on site?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Leave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Are hours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set for attendance on site?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Taxation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Is PAYE paid?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354100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Capacity to select own employee as delegate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Can work be delegated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at the Doctor’s discretion to another Doctor of the Doctor’s choice?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Risk – Capital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investment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Is the Doctor exposed to a loss of capital investment in the contract?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Superannuation 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Are superannuation contributions being made?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Other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jobs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Is</a:t>
                      </a:r>
                      <a:r>
                        <a:rPr lang="en-AU" sz="900" baseline="0" dirty="0" smtClean="0">
                          <a:latin typeface="Century Gothic" panose="020B0502020202020204" pitchFamily="34" charset="0"/>
                        </a:rPr>
                        <a:t> the Doctor free to carry on other jobs at the same time?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221313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Professional  Indemnity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Does the Doctor carry their own PI Insurance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  <a:tr h="306349"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Clinical Independence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900" dirty="0" smtClean="0">
                          <a:latin typeface="Century Gothic" panose="020B0502020202020204" pitchFamily="34" charset="0"/>
                        </a:rPr>
                        <a:t>Does the Doctor have complete clinical control?</a:t>
                      </a:r>
                      <a:endParaRPr lang="en-AU" sz="9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98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7E8"/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54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Sham Contracting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b="1" dirty="0" smtClean="0">
                <a:solidFill>
                  <a:srgbClr val="898F4B"/>
                </a:solidFill>
              </a:rPr>
              <a:t>Sections 357 – 359 of the Act</a:t>
            </a:r>
          </a:p>
          <a:p>
            <a:endParaRPr lang="en-AU" dirty="0" smtClean="0"/>
          </a:p>
          <a:p>
            <a:r>
              <a:rPr lang="en-AU" dirty="0" smtClean="0"/>
              <a:t>Civil Penalty Provision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err="1" smtClean="0"/>
              <a:t>ATO</a:t>
            </a:r>
            <a:r>
              <a:rPr lang="en-AU" dirty="0" smtClean="0"/>
              <a:t> Prosecution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Unfair Dismissal if deemed an employee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Penalties: fines, tax penalties, unpaid entitlements, employee claims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5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Involved in a Contravention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564904"/>
            <a:ext cx="8229600" cy="38884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898F4B"/>
                </a:solidFill>
              </a:rPr>
              <a:t>Section 550 of the Fair Work Act 2009</a:t>
            </a:r>
          </a:p>
          <a:p>
            <a:pPr marL="0" indent="0">
              <a:buNone/>
            </a:pPr>
            <a:endParaRPr lang="en-AU" dirty="0" smtClean="0"/>
          </a:p>
          <a:p>
            <a:pPr marL="457200" indent="-457200">
              <a:buFont typeface="+mj-lt"/>
              <a:buAutoNum type="arabicParenR"/>
            </a:pPr>
            <a:r>
              <a:rPr lang="en-AU" sz="1600" dirty="0" smtClean="0"/>
              <a:t>A person who is involved in a contravention of a civil remedy provision is taken to have contravened that provision</a:t>
            </a:r>
          </a:p>
          <a:p>
            <a:pPr marL="457200" indent="-457200">
              <a:buFont typeface="+mj-lt"/>
              <a:buAutoNum type="arabicParenR"/>
            </a:pPr>
            <a:r>
              <a:rPr lang="en-AU" sz="1600" dirty="0" smtClean="0"/>
              <a:t>A person is </a:t>
            </a:r>
            <a:r>
              <a:rPr lang="en-AU" sz="1600" b="1" i="1" dirty="0" smtClean="0"/>
              <a:t>involved in </a:t>
            </a:r>
            <a:r>
              <a:rPr lang="en-AU" sz="1600" dirty="0" smtClean="0"/>
              <a:t>a contravention of a civil remedy provision if, and only if, the person:</a:t>
            </a:r>
          </a:p>
          <a:p>
            <a:pPr marL="857250" lvl="1" indent="-457200">
              <a:buFont typeface="+mj-lt"/>
              <a:buAutoNum type="alphaLcParenR"/>
            </a:pPr>
            <a:r>
              <a:rPr lang="en-AU" sz="1600" dirty="0" smtClean="0"/>
              <a:t>Has aided, abetted, counselled or procured the contravention; or </a:t>
            </a:r>
          </a:p>
          <a:p>
            <a:pPr marL="857250" lvl="1" indent="-457200">
              <a:buFont typeface="+mj-lt"/>
              <a:buAutoNum type="alphaLcParenR"/>
            </a:pPr>
            <a:r>
              <a:rPr lang="en-AU" sz="1600" dirty="0" smtClean="0"/>
              <a:t>Has induced the contravention, whether by threats or promises or otherwise; or</a:t>
            </a:r>
          </a:p>
          <a:p>
            <a:pPr marL="857250" lvl="1" indent="-457200">
              <a:buFont typeface="+mj-lt"/>
              <a:buAutoNum type="alphaLcParenR"/>
            </a:pPr>
            <a:r>
              <a:rPr lang="en-AU" sz="1600" dirty="0" smtClean="0"/>
              <a:t>Has been in any way, by act or omission, directly or indirectly, knowingly concerned in or party to the contravention; or </a:t>
            </a:r>
          </a:p>
          <a:p>
            <a:pPr marL="857250" lvl="1" indent="-457200">
              <a:buFont typeface="+mj-lt"/>
              <a:buAutoNum type="alphaLcParenR"/>
            </a:pPr>
            <a:r>
              <a:rPr lang="en-AU" dirty="0" smtClean="0"/>
              <a:t>Has conspired with others to effect the contravention.</a:t>
            </a:r>
          </a:p>
          <a:p>
            <a:pPr marL="400050" lvl="1" indent="0">
              <a:buNone/>
            </a:pPr>
            <a:endParaRPr lang="en-AU" dirty="0" smtClean="0"/>
          </a:p>
          <a:p>
            <a:pPr marL="457200" indent="-457200"/>
            <a:r>
              <a:rPr lang="en-AU" dirty="0" smtClean="0"/>
              <a:t>Coles and 7-Eleven cases are fairly recent, examples of head companies being ‘involved in a contravention’ despite no direct involvement</a:t>
            </a:r>
          </a:p>
          <a:p>
            <a:pPr marL="857250" lvl="1" indent="-457200">
              <a:buFont typeface="+mj-lt"/>
              <a:buAutoNum type="alphaLcParenR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448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Contracts of Employment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Allows an employer to set out in writing the terms and conditions on which an employee is employed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In addition to standard clauses can include restraint of trade, garden leave, set-off clauses, grounds for immediate termination and conditions of engagement, e.g. maintaining a qualification, admission to a professional body, drivers licence etc.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For Award covered employees, a contract provides an option for paying an ‘all-inclusive’ salary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707-C50A-4A0E-A17C-C10B0E9AAD3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270729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